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84" r:id="rId1"/>
    <p:sldMasterId id="2147483881" r:id="rId2"/>
  </p:sldMasterIdLst>
  <p:notesMasterIdLst>
    <p:notesMasterId r:id="rId88"/>
  </p:notesMasterIdLst>
  <p:handoutMasterIdLst>
    <p:handoutMasterId r:id="rId89"/>
  </p:handoutMasterIdLst>
  <p:sldIdLst>
    <p:sldId id="447" r:id="rId3"/>
    <p:sldId id="423" r:id="rId4"/>
    <p:sldId id="446" r:id="rId5"/>
    <p:sldId id="394" r:id="rId6"/>
    <p:sldId id="424" r:id="rId7"/>
    <p:sldId id="395" r:id="rId8"/>
    <p:sldId id="401" r:id="rId9"/>
    <p:sldId id="396" r:id="rId10"/>
    <p:sldId id="356" r:id="rId11"/>
    <p:sldId id="357" r:id="rId12"/>
    <p:sldId id="398" r:id="rId13"/>
    <p:sldId id="358" r:id="rId14"/>
    <p:sldId id="397" r:id="rId15"/>
    <p:sldId id="359" r:id="rId16"/>
    <p:sldId id="360" r:id="rId17"/>
    <p:sldId id="383" r:id="rId18"/>
    <p:sldId id="425" r:id="rId19"/>
    <p:sldId id="361" r:id="rId20"/>
    <p:sldId id="362" r:id="rId21"/>
    <p:sldId id="426" r:id="rId22"/>
    <p:sldId id="393" r:id="rId23"/>
    <p:sldId id="399" r:id="rId24"/>
    <p:sldId id="363" r:id="rId25"/>
    <p:sldId id="427" r:id="rId26"/>
    <p:sldId id="407" r:id="rId27"/>
    <p:sldId id="364" r:id="rId28"/>
    <p:sldId id="428" r:id="rId29"/>
    <p:sldId id="408" r:id="rId30"/>
    <p:sldId id="365" r:id="rId31"/>
    <p:sldId id="366" r:id="rId32"/>
    <p:sldId id="384" r:id="rId33"/>
    <p:sldId id="385" r:id="rId34"/>
    <p:sldId id="367" r:id="rId35"/>
    <p:sldId id="402" r:id="rId36"/>
    <p:sldId id="403" r:id="rId37"/>
    <p:sldId id="429" r:id="rId38"/>
    <p:sldId id="410" r:id="rId39"/>
    <p:sldId id="404" r:id="rId40"/>
    <p:sldId id="368" r:id="rId41"/>
    <p:sldId id="369" r:id="rId42"/>
    <p:sldId id="405" r:id="rId43"/>
    <p:sldId id="370" r:id="rId44"/>
    <p:sldId id="430" r:id="rId45"/>
    <p:sldId id="411" r:id="rId46"/>
    <p:sldId id="406" r:id="rId47"/>
    <p:sldId id="414" r:id="rId48"/>
    <p:sldId id="371" r:id="rId49"/>
    <p:sldId id="412" r:id="rId50"/>
    <p:sldId id="372" r:id="rId51"/>
    <p:sldId id="415" r:id="rId52"/>
    <p:sldId id="373" r:id="rId53"/>
    <p:sldId id="391" r:id="rId54"/>
    <p:sldId id="434" r:id="rId55"/>
    <p:sldId id="374" r:id="rId56"/>
    <p:sldId id="386" r:id="rId57"/>
    <p:sldId id="387" r:id="rId58"/>
    <p:sldId id="392" r:id="rId59"/>
    <p:sldId id="375" r:id="rId60"/>
    <p:sldId id="416" r:id="rId61"/>
    <p:sldId id="376" r:id="rId62"/>
    <p:sldId id="417" r:id="rId63"/>
    <p:sldId id="418" r:id="rId64"/>
    <p:sldId id="419" r:id="rId65"/>
    <p:sldId id="420" r:id="rId66"/>
    <p:sldId id="377" r:id="rId67"/>
    <p:sldId id="388" r:id="rId68"/>
    <p:sldId id="379" r:id="rId69"/>
    <p:sldId id="431" r:id="rId70"/>
    <p:sldId id="378" r:id="rId71"/>
    <p:sldId id="389" r:id="rId72"/>
    <p:sldId id="390" r:id="rId73"/>
    <p:sldId id="433" r:id="rId74"/>
    <p:sldId id="436" r:id="rId75"/>
    <p:sldId id="437" r:id="rId76"/>
    <p:sldId id="432" r:id="rId77"/>
    <p:sldId id="438" r:id="rId78"/>
    <p:sldId id="439" r:id="rId79"/>
    <p:sldId id="440" r:id="rId80"/>
    <p:sldId id="441" r:id="rId81"/>
    <p:sldId id="442" r:id="rId82"/>
    <p:sldId id="443" r:id="rId83"/>
    <p:sldId id="444" r:id="rId84"/>
    <p:sldId id="445" r:id="rId85"/>
    <p:sldId id="409" r:id="rId86"/>
    <p:sldId id="421" r:id="rId87"/>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620"/>
    <p:restoredTop sz="94660"/>
  </p:normalViewPr>
  <p:slideViewPr>
    <p:cSldViewPr>
      <p:cViewPr varScale="1">
        <p:scale>
          <a:sx n="87" d="100"/>
          <a:sy n="87" d="100"/>
        </p:scale>
        <p:origin x="845" y="77"/>
      </p:cViewPr>
      <p:guideLst>
        <p:guide orient="horz" pos="2160"/>
        <p:guide pos="2880"/>
      </p:guideLst>
    </p:cSldViewPr>
  </p:slideViewPr>
  <p:notesTextViewPr>
    <p:cViewPr>
      <p:scale>
        <a:sx n="100" d="100"/>
        <a:sy n="100" d="100"/>
      </p:scale>
      <p:origin x="0" y="0"/>
    </p:cViewPr>
  </p:notesTextViewPr>
  <p:sorterViewPr>
    <p:cViewPr>
      <p:scale>
        <a:sx n="75" d="100"/>
        <a:sy n="75" d="100"/>
      </p:scale>
      <p:origin x="0" y="-782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4D5A3505-E82E-43C5-9F41-4B9CEC087F39}" type="datetimeFigureOut">
              <a:rPr lang="en-US" smtClean="0"/>
              <a:pPr/>
              <a:t>3/11/2015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C3D895A2-595E-4872-9E6D-F706690051E8}" type="slidenum">
              <a:rPr lang="en-US"/>
              <a:pPr/>
              <a:t>‹#›</a:t>
            </a:fld>
            <a:endParaRPr lang="en-US"/>
          </a:p>
        </p:txBody>
      </p:sp>
    </p:spTree>
    <p:extLst>
      <p:ext uri="{BB962C8B-B14F-4D97-AF65-F5344CB8AC3E}">
        <p14:creationId xmlns:p14="http://schemas.microsoft.com/office/powerpoint/2010/main" val="32434349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28590E54-45F2-4FC0-AC30-60EB164C7D3E}" type="datetimeFigureOut">
              <a:rPr lang="en-US" smtClean="0"/>
              <a:pPr/>
              <a:t>3/11/2015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290234F1-2ACF-4930-A16E-4B7967ADAA63}" type="slidenum">
              <a:rPr lang="en-US"/>
              <a:pPr/>
              <a:t>‹#›</a:t>
            </a:fld>
            <a:endParaRPr lang="en-US"/>
          </a:p>
        </p:txBody>
      </p:sp>
    </p:spTree>
    <p:extLst>
      <p:ext uri="{BB962C8B-B14F-4D97-AF65-F5344CB8AC3E}">
        <p14:creationId xmlns:p14="http://schemas.microsoft.com/office/powerpoint/2010/main" val="416839677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0</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240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072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B08518BC-A57F-4922-B041-D21577EE4727}" type="slidenum">
              <a:rPr lang="en-US">
                <a:latin typeface="Calibri" pitchFamily="34" charset="0"/>
              </a:rPr>
              <a:pPr eaLnBrk="1" hangingPunct="1"/>
              <a:t>18</a:t>
            </a:fld>
            <a:endParaRPr lang="en-US">
              <a:latin typeface="Calibri" pitchFamily="34" charset="0"/>
            </a:endParaRPr>
          </a:p>
        </p:txBody>
      </p:sp>
    </p:spTree>
    <p:extLst>
      <p:ext uri="{BB962C8B-B14F-4D97-AF65-F5344CB8AC3E}">
        <p14:creationId xmlns:p14="http://schemas.microsoft.com/office/powerpoint/2010/main" val="22928391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342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7475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F7E40BF-3631-419F-A708-52827C4AC8F8}" type="slidenum">
              <a:rPr lang="en-US">
                <a:latin typeface="Calibri" pitchFamily="34" charset="0"/>
              </a:rPr>
              <a:pPr eaLnBrk="1" hangingPunct="1"/>
              <a:t>65</a:t>
            </a:fld>
            <a:endParaRPr lang="en-US">
              <a:latin typeface="Calibri" pitchFamily="34" charset="0"/>
            </a:endParaRPr>
          </a:p>
        </p:txBody>
      </p:sp>
    </p:spTree>
    <p:extLst>
      <p:ext uri="{BB962C8B-B14F-4D97-AF65-F5344CB8AC3E}">
        <p14:creationId xmlns:p14="http://schemas.microsoft.com/office/powerpoint/2010/main" val="4253931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290234F1-2ACF-4930-A16E-4B7967ADAA63}" type="slidenum">
              <a:rPr lang="en-US" smtClean="0"/>
              <a:pPr/>
              <a:t>82</a:t>
            </a:fld>
            <a:endParaRPr lang="en-US"/>
          </a:p>
        </p:txBody>
      </p:sp>
    </p:spTree>
    <p:extLst>
      <p:ext uri="{BB962C8B-B14F-4D97-AF65-F5344CB8AC3E}">
        <p14:creationId xmlns:p14="http://schemas.microsoft.com/office/powerpoint/2010/main" val="3897203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445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534309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hemeOverride" Target="../theme/themeOverride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2.xml"/><Relationship Id="rId1" Type="http://schemas.openxmlformats.org/officeDocument/2006/relationships/themeOverride" Target="../theme/themeOverride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Master" Target="../slideMasters/slideMaster1.xml"/><Relationship Id="rId1" Type="http://schemas.openxmlformats.org/officeDocument/2006/relationships/themeOverride" Target="../theme/themeOverride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endParaRPr lang="en-US"/>
          </a:p>
        </p:txBody>
      </p:sp>
      <p:sp>
        <p:nvSpPr>
          <p:cNvPr id="18"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9616448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0371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CCF9F61-EE16-47D8-B043-F09444BA2915}" type="slidenum">
              <a:rPr lang="en-US"/>
              <a:pPr/>
              <a:t>‹#›</a:t>
            </a:fld>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250438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
        <p:nvSpPr>
          <p:cNvPr id="11" name="Date Placeholder 29"/>
          <p:cNvSpPr>
            <a:spLocks noGrp="1"/>
          </p:cNvSpPr>
          <p:nvPr>
            <p:ph type="dt" sz="half" idx="10"/>
          </p:nvPr>
        </p:nvSpPr>
        <p:spPr>
          <a:xfrm>
            <a:off x="3733800" y="6324600"/>
            <a:ext cx="1920875" cy="365125"/>
          </a:xfrm>
          <a:prstGeom prst="rect">
            <a:avLst/>
          </a:prstGeom>
        </p:spPr>
        <p:txBody>
          <a:bodyPr/>
          <a:lstStyle>
            <a:lvl1pPr>
              <a:defRPr>
                <a:solidFill>
                  <a:srgbClr val="FFFFFF"/>
                </a:solidFill>
              </a:defRPr>
            </a:lvl1pPr>
          </a:lstStyle>
          <a:p>
            <a:endParaRPr lang="en-US"/>
          </a:p>
        </p:txBody>
      </p:sp>
      <p:sp>
        <p:nvSpPr>
          <p:cNvPr id="13" name="Slide Number Placeholder 26"/>
          <p:cNvSpPr>
            <a:spLocks noGrp="1"/>
          </p:cNvSpPr>
          <p:nvPr>
            <p:ph type="sldNum" sz="quarter" idx="12"/>
          </p:nvPr>
        </p:nvSpPr>
        <p:spPr>
          <a:xfrm>
            <a:off x="7848600" y="6096000"/>
            <a:ext cx="898525" cy="365125"/>
          </a:xfrm>
          <a:prstGeom prst="rect">
            <a:avLst/>
          </a:prstGeom>
        </p:spPr>
        <p:txBody>
          <a:bodyPr/>
          <a:lstStyle>
            <a:lvl1pPr>
              <a:defRPr sz="2400">
                <a:solidFill>
                  <a:srgbClr val="FFFFFF"/>
                </a:solidFill>
              </a:defRPr>
            </a:lvl1pPr>
          </a:lstStyle>
          <a:p>
            <a:fld id="{176997E9-4139-4B4A-8DB6-68F95130E7A2}" type="slidenum">
              <a:rPr lang="en-US"/>
              <a:pPr/>
              <a:t>‹#›</a:t>
            </a:fld>
            <a:endParaRPr lang="en-US"/>
          </a:p>
        </p:txBody>
      </p:sp>
      <p:sp>
        <p:nvSpPr>
          <p:cNvPr id="12"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2883623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6"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8"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B399BD1-19F6-4595-947B-6AB846A19018}" type="slidenum">
              <a:rPr lang="en-US">
                <a:solidFill>
                  <a:prstClr val="white"/>
                </a:solidFill>
              </a:rPr>
              <a:pPr/>
              <a:t>‹#›</a:t>
            </a:fld>
            <a:endParaRPr lang="en-US">
              <a:solidFill>
                <a:prstClr val="white"/>
              </a:solidFill>
            </a:endParaRPr>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75461939"/>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AE311072-C77E-4AD4-AF40-FCE79456288B}" type="slidenum">
              <a:rPr lang="en-US">
                <a:solidFill>
                  <a:prstClr val="white"/>
                </a:solidFill>
              </a:rPr>
              <a:pPr/>
              <a:t>‹#›</a:t>
            </a:fld>
            <a:endParaRPr lang="en-US">
              <a:solidFill>
                <a:prstClr val="white"/>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1597493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
        <p:nvSpPr>
          <p:cNvPr id="5"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6" name="Slide Number Placeholder 1"/>
          <p:cNvSpPr txBox="1">
            <a:spLocks/>
          </p:cNvSpPr>
          <p:nvPr userDrawn="1"/>
        </p:nvSpPr>
        <p:spPr>
          <a:xfrm>
            <a:off x="6553200" y="6356350"/>
            <a:ext cx="2133600" cy="365125"/>
          </a:xfrm>
          <a:prstGeom prst="rect">
            <a:avLst/>
          </a:prstGeom>
        </p:spPr>
        <p:txBody>
          <a:bodyPr vert="horz" wrap="square" lIns="91440" tIns="45720" rIns="91440" bIns="45720" numCol="1" rtlCol="0" anchor="ctr" anchorCtr="0" compatLnSpc="1">
            <a:prstTxWarp prst="textNoShape">
              <a:avLst/>
            </a:prstTxWarp>
          </a:bodyPr>
          <a:lstStyle>
            <a:defPPr>
              <a:defRPr lang="en-US"/>
            </a:defPPr>
            <a:lvl1pPr algn="r" rtl="0" fontAlgn="base">
              <a:spcBef>
                <a:spcPct val="0"/>
              </a:spcBef>
              <a:spcAft>
                <a:spcPct val="0"/>
              </a:spcAft>
              <a:defRPr sz="1200" kern="1200">
                <a:solidFill>
                  <a:schemeClr val="tx1">
                    <a:tint val="75000"/>
                  </a:schemeClr>
                </a:solidFill>
                <a:latin typeface="Lucida Sans Unicode" pitchFamily="34"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endParaRPr lang="en-US" dirty="0">
              <a:solidFill>
                <a:srgbClr val="000000"/>
              </a:solidFill>
            </a:endParaRPr>
          </a:p>
        </p:txBody>
      </p:sp>
      <p:sp>
        <p:nvSpPr>
          <p:cNvPr id="11"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793312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white"/>
              </a:solidFill>
              <a:latin typeface="Lucida Sans Unicode"/>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dirty="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white"/>
              </a:solidFill>
            </a:endParaRPr>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8333618-C4F8-4BE7-AD9B-D691C933D5CB}" type="slidenum">
              <a:rPr lang="en-US">
                <a:solidFill>
                  <a:prstClr val="white"/>
                </a:solidFill>
              </a:rPr>
              <a:pPr/>
              <a:t>‹#›</a:t>
            </a:fld>
            <a:endParaRPr lang="en-US">
              <a:solidFill>
                <a:prstClr val="white"/>
              </a:solidFill>
            </a:endParaRPr>
          </a:p>
        </p:txBody>
      </p:sp>
      <p:sp>
        <p:nvSpPr>
          <p:cNvPr id="14" name="Footer Placeholder 4"/>
          <p:cNvSpPr txBox="1">
            <a:spLocks/>
          </p:cNvSpPr>
          <p:nvPr userDrawn="1"/>
        </p:nvSpPr>
        <p:spPr>
          <a:xfrm>
            <a:off x="6291044"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DEF5FA"/>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DEF5FA"/>
              </a:solidFill>
              <a:effectLst>
                <a:outerShdw blurRad="31750" dist="25400" dir="5400000" algn="tl" rotWithShape="0">
                  <a:srgbClr val="000000">
                    <a:alpha val="25000"/>
                  </a:srgbClr>
                </a:outerShdw>
              </a:effectLst>
              <a:cs typeface="Lucida Sans Unicode" pitchFamily="34" charset="0"/>
            </a:endParaRPr>
          </a:p>
        </p:txBody>
      </p:sp>
      <p:sp>
        <p:nvSpPr>
          <p:cNvPr id="15"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94844185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481329"/>
            <a:ext cx="8229600" cy="4386071"/>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4B709F57-E721-4C47-9B5A-A6EC9107FB2E}" type="slidenum">
              <a:rPr lang="en-US">
                <a:solidFill>
                  <a:prstClr val="black"/>
                </a:solidFill>
              </a:rPr>
              <a:pPr/>
              <a:t>‹#›</a:t>
            </a:fld>
            <a:endParaRPr lang="en-US">
              <a:solidFill>
                <a:prstClr val="black"/>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8896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extLs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1"/>
            <a:ext cx="6324600" cy="5592760"/>
          </a:xfrm>
        </p:spPr>
        <p:txBody>
          <a:bodyPr vert="eaVert"/>
          <a:lstStyle>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a:xfrm>
            <a:off x="6727825" y="6408738"/>
            <a:ext cx="1919288" cy="365125"/>
          </a:xfrm>
          <a:prstGeom prst="rect">
            <a:avLst/>
          </a:prstGeom>
        </p:spPr>
        <p:txBody>
          <a:bodyPr/>
          <a:lstStyle>
            <a:lvl1pPr>
              <a:defRPr/>
            </a:lvl1pPr>
          </a:lstStyle>
          <a:p>
            <a:endParaRPr lang="en-US" dirty="0">
              <a:solidFill>
                <a:prstClr val="black"/>
              </a:solidFill>
            </a:endParaRPr>
          </a:p>
        </p:txBody>
      </p:sp>
      <p:sp>
        <p:nvSpPr>
          <p:cNvPr id="6"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5842D2B3-9712-4F13-9C81-CDA969807272}" type="slidenum">
              <a:rPr lang="en-US">
                <a:solidFill>
                  <a:prstClr val="black"/>
                </a:solidFill>
              </a:rPr>
              <a:pPr/>
              <a:t>‹#›</a:t>
            </a:fld>
            <a:endParaRPr lang="en-US">
              <a:solidFill>
                <a:prstClr val="black"/>
              </a:solidFill>
            </a:endParaRPr>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42408079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10" name="Slide Number Placeholder 1"/>
          <p:cNvSpPr>
            <a:spLocks noGrp="1"/>
          </p:cNvSpPr>
          <p:nvPr>
            <p:ph type="sldNum" sz="quarter" idx="11"/>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56873935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Title 7"/>
          <p:cNvSpPr>
            <a:spLocks noGrp="1"/>
          </p:cNvSpPr>
          <p:nvPr>
            <p:ph type="title"/>
          </p:nvPr>
        </p:nvSpPr>
        <p:spPr/>
        <p:txBody>
          <a:bodyPr rtlCol="0"/>
          <a:lstStyle>
            <a:extLst/>
          </a:lstStyle>
          <a:p>
            <a:r>
              <a:rPr lang="en-US" smtClean="0"/>
              <a:t>Click to edit Master title style</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84FAB41A-2822-4F89-97F7-505E29B87841}" type="slidenum">
              <a:rPr lang="en-US"/>
              <a:pPr/>
              <a:t>‹#›</a:t>
            </a:fld>
            <a:endParaRPr lang="en-US"/>
          </a:p>
        </p:txBody>
      </p:sp>
      <p:sp>
        <p:nvSpPr>
          <p:cNvPr id="9"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90484098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E7D84B8D-B40B-4405-8B3E-A01968BD2E00}" type="slidenum">
              <a:rPr lang="en-US"/>
              <a:pPr/>
              <a:t>‹#›</a:t>
            </a:fld>
            <a:endParaRPr lang="en-US"/>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454963735"/>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2">
        <a:schemeClr val="bg1"/>
      </p:bgRef>
    </p:bg>
    <p:spTree>
      <p:nvGrpSpPr>
        <p:cNvPr id="1" name=""/>
        <p:cNvGrpSpPr/>
        <p:nvPr/>
      </p:nvGrpSpPr>
      <p:grpSpPr>
        <a:xfrm>
          <a:off x="0" y="0"/>
          <a:ext cx="0" cy="0"/>
          <a:chOff x="0" y="0"/>
          <a:chExt cx="0" cy="0"/>
        </a:xfrm>
      </p:grpSpPr>
      <p:sp>
        <p:nvSpPr>
          <p:cNvPr id="6" name="Title 5"/>
          <p:cNvSpPr>
            <a:spLocks noGrp="1"/>
          </p:cNvSpPr>
          <p:nvPr>
            <p:ph type="title"/>
          </p:nvPr>
        </p:nvSpPr>
        <p:spPr/>
        <p:txBody>
          <a:bodyPr rtlCol="0"/>
          <a:lstStyle>
            <a:extLst/>
          </a:lstStyle>
          <a:p>
            <a:r>
              <a:rPr lang="en-US" smtClean="0"/>
              <a:t>Click to edit Master title style</a:t>
            </a:r>
            <a:endParaRPr lang="en-US"/>
          </a:p>
        </p:txBody>
      </p:sp>
      <p:sp>
        <p:nvSpPr>
          <p:cNvPr id="3" name="Date Placeholder 2"/>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5" name="Slide Number Placeholder 4"/>
          <p:cNvSpPr>
            <a:spLocks noGrp="1"/>
          </p:cNvSpPr>
          <p:nvPr>
            <p:ph type="sldNum" sz="quarter" idx="12"/>
          </p:nvPr>
        </p:nvSpPr>
        <p:spPr>
          <a:xfrm>
            <a:off x="8647113" y="6408738"/>
            <a:ext cx="366712" cy="365125"/>
          </a:xfrm>
          <a:prstGeom prst="rect">
            <a:avLst/>
          </a:prstGeom>
        </p:spPr>
        <p:txBody>
          <a:bodyPr/>
          <a:lstStyle>
            <a:lvl1pPr>
              <a:defRPr/>
            </a:lvl1pPr>
          </a:lstStyle>
          <a:p>
            <a:fld id="{5DA1ECC1-41A1-4EAF-8ECD-7A79BEE8B252}" type="slidenum">
              <a:rPr lang="en-US"/>
              <a:pPr/>
              <a:t>‹#›</a:t>
            </a:fld>
            <a:endParaRPr lang="en-US"/>
          </a:p>
        </p:txBody>
      </p:sp>
      <p:sp>
        <p:nvSpPr>
          <p:cNvPr id="7"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204763328"/>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17"/>
          <p:cNvSpPr>
            <a:spLocks noGrp="1"/>
          </p:cNvSpPr>
          <p:nvPr>
            <p:ph type="sldNum" sz="quarter" idx="12"/>
          </p:nvPr>
        </p:nvSpPr>
        <p:spPr>
          <a:xfrm>
            <a:off x="228600" y="6172200"/>
            <a:ext cx="1066800" cy="533400"/>
          </a:xfrm>
          <a:prstGeom prst="rect">
            <a:avLst/>
          </a:prstGeom>
        </p:spPr>
        <p:txBody>
          <a:bodyPr/>
          <a:lstStyle>
            <a:lvl1pPr>
              <a:defRPr/>
            </a:lvl1pPr>
          </a:lstStyle>
          <a:p>
            <a:r>
              <a:rPr lang="en-US" dirty="0" smtClean="0"/>
              <a:t>3-</a:t>
            </a:r>
            <a:fld id="{00FD04D1-F0F8-47D6-A402-12EA6C395D0E}" type="slidenum">
              <a:rPr lang="en-US" smtClean="0"/>
              <a:pPr/>
              <a:t>‹#›</a:t>
            </a:fld>
            <a:endParaRPr lang="en-US" dirty="0"/>
          </a:p>
        </p:txBody>
      </p:sp>
    </p:spTree>
    <p:extLst>
      <p:ext uri="{BB962C8B-B14F-4D97-AF65-F5344CB8AC3E}">
        <p14:creationId xmlns:p14="http://schemas.microsoft.com/office/powerpoint/2010/main" val="21465264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71123782-C9A4-49E5-BA3C-B8990294F87D}" type="slidenum">
              <a:rPr lang="en-US"/>
              <a:pPr/>
              <a:t>‹#›</a:t>
            </a:fld>
            <a:endParaRPr lang="en-US"/>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104860609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5" name="Freeform 7"/>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6" name="Freeform 8"/>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Right Triangle 9"/>
          <p:cNvSpPr>
            <a:spLocks/>
          </p:cNvSpPr>
          <p:nvPr/>
        </p:nvSpPr>
        <p:spPr bwMode="auto">
          <a:xfrm>
            <a:off x="-6042" y="5791253"/>
            <a:ext cx="3402314" cy="1080868"/>
          </a:xfrm>
          <a:prstGeom prst="rtTriangle">
            <a:avLst/>
          </a:prstGeom>
          <a:blipFill>
            <a:blip r:embed="rId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8"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Chevron 11"/>
          <p:cNvSpPr/>
          <p:nvPr/>
        </p:nvSpPr>
        <p:spPr>
          <a:xfrm>
            <a:off x="8664575"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10" name="Chevron 12"/>
          <p:cNvSpPr/>
          <p:nvPr/>
        </p:nvSpPr>
        <p:spPr>
          <a:xfrm>
            <a:off x="8477250" y="4987925"/>
            <a:ext cx="182563"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4" name="Text Placeholder 3"/>
          <p:cNvSpPr>
            <a:spLocks noGrp="1"/>
          </p:cNvSpPr>
          <p:nvPr>
            <p:ph type="body" sz="half" idx="2"/>
          </p:nvPr>
        </p:nvSpPr>
        <p:spPr>
          <a:xfrm>
            <a:off x="1141232" y="5443402"/>
            <a:ext cx="7162800" cy="648232"/>
          </a:xfrm>
          <a:noFill/>
        </p:spPr>
        <p:txBody>
          <a:bodyPr tIns="0"/>
          <a:lstStyle>
            <a:lvl1pPr marL="0" marR="18288" indent="0" algn="r">
              <a:buNone/>
              <a:defRPr sz="1400"/>
            </a:lvl1pPr>
            <a:lvl2pPr>
              <a:defRPr sz="1200"/>
            </a:lvl2pPr>
            <a:lvl3pPr>
              <a:defRPr sz="1000"/>
            </a:lvl3pPr>
            <a:lvl4pPr>
              <a:defRPr sz="900"/>
            </a:lvl4pPr>
            <a:lvl5pPr>
              <a:defRPr sz="900"/>
            </a:lvl5pPr>
            <a:extLst/>
          </a:lstStyle>
          <a:p>
            <a:pPr lvl="0"/>
            <a:r>
              <a:rPr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normAutofit/>
          </a:bodyPr>
          <a:lstStyle>
            <a:lvl1pPr marL="0" indent="0">
              <a:buNone/>
              <a:defRPr sz="3200"/>
            </a:lvl1pPr>
            <a:extLst/>
          </a:lstStyle>
          <a:p>
            <a:pPr lvl="0"/>
            <a:r>
              <a:rPr lang="en-US" noProof="0" smtClean="0"/>
              <a:t>Click icon to add picture</a:t>
            </a:r>
            <a:endParaRPr lang="en-US" noProof="0" dirty="0"/>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extLst/>
          </a:lstStyle>
          <a:p>
            <a:r>
              <a:rPr lang="en-US" smtClean="0"/>
              <a:t>Click to edit Master title style</a:t>
            </a:r>
            <a:endParaRPr lang="en-US"/>
          </a:p>
        </p:txBody>
      </p:sp>
      <p:sp>
        <p:nvSpPr>
          <p:cNvPr id="11" name="Date Placeholder 4"/>
          <p:cNvSpPr>
            <a:spLocks noGrp="1"/>
          </p:cNvSpPr>
          <p:nvPr>
            <p:ph type="dt" sz="half" idx="10"/>
          </p:nvPr>
        </p:nvSpPr>
        <p:spPr>
          <a:xfrm>
            <a:off x="6727825" y="6408738"/>
            <a:ext cx="1919288" cy="365125"/>
          </a:xfrm>
          <a:prstGeom prst="rect">
            <a:avLst/>
          </a:prstGeom>
        </p:spPr>
        <p:txBody>
          <a:bodyPr/>
          <a:lstStyle>
            <a:lvl1pPr>
              <a:defRPr/>
            </a:lvl1pPr>
          </a:lstStyle>
          <a:p>
            <a:endParaRPr lang="en-US"/>
          </a:p>
        </p:txBody>
      </p:sp>
      <p:sp>
        <p:nvSpPr>
          <p:cNvPr id="13"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724ACC4-DE4D-4057-9892-056BC2B8B90C}" type="slidenum">
              <a:rPr lang="en-US"/>
              <a:pPr/>
              <a:t>‹#›</a:t>
            </a:fld>
            <a:endParaRPr lang="en-US"/>
          </a:p>
        </p:txBody>
      </p:sp>
      <p:sp>
        <p:nvSpPr>
          <p:cNvPr id="14"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Copyright Pearson Prentice-Hall 2014</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extLst>
      <p:ext uri="{BB962C8B-B14F-4D97-AF65-F5344CB8AC3E}">
        <p14:creationId xmlns:p14="http://schemas.microsoft.com/office/powerpoint/2010/main" val="2045712406"/>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Slide Number Placeholder 1"/>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algn="r" rtl="0" fontAlgn="base">
              <a:spcBef>
                <a:spcPct val="0"/>
              </a:spcBef>
              <a:spcAft>
                <a:spcPct val="0"/>
              </a:spcAft>
              <a:defRPr sz="1200" kern="1200">
                <a:solidFill>
                  <a:schemeClr val="tx1">
                    <a:tint val="7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3480198F-8591-0745-B99A-C93548B6B547}" type="slidenum">
              <a:rPr lang="en-US" smtClean="0"/>
              <a:pPr/>
              <a:t>‹#›</a:t>
            </a:fld>
            <a:endParaRPr lang="en-US"/>
          </a:p>
        </p:txBody>
      </p:sp>
      <p:sp>
        <p:nvSpPr>
          <p:cNvPr id="17"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22" name="Slide Number Placeholder 1"/>
          <p:cNvSpPr>
            <a:spLocks noGrp="1"/>
          </p:cNvSpPr>
          <p:nvPr>
            <p:ph type="sldNum" sz="quarter" idx="4"/>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59" r:id="rId7"/>
    <p:sldLayoutId id="2147483876" r:id="rId8"/>
    <p:sldLayoutId id="2147483877" r:id="rId9"/>
    <p:sldLayoutId id="2147483860" r:id="rId10"/>
    <p:sldLayoutId id="2147483861" r:id="rId11"/>
  </p:sldLayoutIdLst>
  <p:timing>
    <p:tnLst>
      <p:par>
        <p:cTn id="1" dur="indefinite" restart="never" nodeType="tmRoot"/>
      </p:par>
    </p:tnLst>
  </p:timing>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13"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0" name="Slide Number Placeholder 1"/>
          <p:cNvSpPr>
            <a:spLocks noGrp="1"/>
          </p:cNvSpPr>
          <p:nvPr>
            <p:ph type="sldNum" sz="quarter" idx="4"/>
          </p:nvPr>
        </p:nvSpPr>
        <p:spPr>
          <a:xfrm>
            <a:off x="152400" y="6172200"/>
            <a:ext cx="838200" cy="457200"/>
          </a:xfrm>
          <a:prstGeom prst="rect">
            <a:avLst/>
          </a:prstGeom>
        </p:spPr>
        <p:txBody>
          <a:bodyPr/>
          <a:lstStyle/>
          <a:p>
            <a:r>
              <a:rPr lang="en-US" dirty="0" smtClean="0">
                <a:solidFill>
                  <a:prstClr val="white"/>
                </a:solidFill>
              </a:rPr>
              <a:t>3-</a:t>
            </a:r>
            <a:fld id="{DF3D5ACE-0B44-480C-935B-5F54025620FB}" type="slidenum">
              <a:rPr lang="en-US" smtClean="0">
                <a:solidFill>
                  <a:prstClr val="white"/>
                </a:solidFill>
              </a:rPr>
              <a:pPr/>
              <a:t>‹#›</a:t>
            </a:fld>
            <a:endParaRPr lang="en-US" dirty="0">
              <a:solidFill>
                <a:prstClr val="white"/>
              </a:solidFill>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 id="2147483887" r:id="rId6"/>
    <p:sldLayoutId id="2147483888" r:id="rId7"/>
    <p:sldLayoutId id="2147483889" r:id="rId8"/>
    <p:sldLayoutId id="2147483890" r:id="rId9"/>
    <p:sldLayoutId id="2147483891" r:id="rId10"/>
    <p:sldLayoutId id="2147483892" r:id="rId11"/>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a:t>
            </a:r>
            <a:r>
              <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rPr>
              <a:t>3</a:t>
            </a: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Cryptography</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152400"/>
            <a:ext cx="3581400" cy="2590800"/>
          </a:xfrm>
        </p:spPr>
        <p:txBody>
          <a:bodyPr/>
          <a:lstStyle/>
          <a:p>
            <a:pPr eaLnBrk="1" fontAlgn="auto" hangingPunct="1">
              <a:spcAft>
                <a:spcPts val="0"/>
              </a:spcAft>
              <a:defRPr/>
            </a:pPr>
            <a:r>
              <a:rPr lang="en-US" sz="3200" dirty="0" smtClean="0"/>
              <a:t>3.1: Example Symmetric Key Cipher (Fig. 3-2)</a:t>
            </a:r>
            <a:endParaRPr lang="en-US" sz="3200" dirty="0"/>
          </a:p>
        </p:txBody>
      </p:sp>
      <p:graphicFrame>
        <p:nvGraphicFramePr>
          <p:cNvPr id="7" name="Table 6"/>
          <p:cNvGraphicFramePr>
            <a:graphicFrameLocks noGrp="1"/>
          </p:cNvGraphicFramePr>
          <p:nvPr/>
        </p:nvGraphicFramePr>
        <p:xfrm>
          <a:off x="4114800" y="381000"/>
          <a:ext cx="4419600" cy="5634044"/>
        </p:xfrm>
        <a:graphic>
          <a:graphicData uri="http://schemas.openxmlformats.org/drawingml/2006/table">
            <a:tbl>
              <a:tblPr/>
              <a:tblGrid>
                <a:gridCol w="1579563"/>
                <a:gridCol w="1285875"/>
                <a:gridCol w="1554162"/>
              </a:tblGrid>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Plaintext</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Key</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500" b="1" i="0" u="none" strike="noStrike" cap="none" normalizeH="0" baseline="0" smtClean="0">
                          <a:ln>
                            <a:noFill/>
                          </a:ln>
                          <a:solidFill>
                            <a:srgbClr val="FFFFFF"/>
                          </a:solidFill>
                          <a:effectLst/>
                          <a:latin typeface="Arial" charset="0"/>
                          <a:cs typeface="Times New Roman" pitchFamily="18" charset="0"/>
                        </a:rPr>
                        <a:t>Ciphertext</a:t>
                      </a:r>
                      <a:endParaRPr kumimoji="0" lang="en-US" sz="1500" b="0" i="0" u="none" strike="noStrike" cap="none" normalizeH="0" baseline="0" smtClean="0">
                        <a:ln>
                          <a:noFill/>
                        </a:ln>
                        <a:solidFill>
                          <a:schemeClr val="tx1"/>
                        </a:solidFill>
                        <a:effectLst/>
                        <a:latin typeface="Arial" charset="0"/>
                        <a:cs typeface="Times New Roman" pitchFamily="18" charset="0"/>
                      </a:endParaRPr>
                    </a:p>
                  </a:txBody>
                  <a:tcPr marL="131405" marR="131405"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4</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o</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8</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15</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l</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23</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h</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3</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9</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12</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20</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m</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a:t>
                      </a:r>
                    </a:p>
                  </a:txBody>
                  <a:tcPr marL="131405" marR="131405" marT="0" marB="0"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33388">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31405" marR="131405"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25</a:t>
                      </a:r>
                    </a:p>
                  </a:txBody>
                  <a:tcPr marL="131405" marR="13140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t>
                      </a:r>
                    </a:p>
                  </a:txBody>
                  <a:tcPr marL="131405" marR="131405"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23600" name="TextBox 5"/>
          <p:cNvSpPr txBox="1">
            <a:spLocks noChangeArrowheads="1"/>
          </p:cNvSpPr>
          <p:nvPr/>
        </p:nvSpPr>
        <p:spPr bwMode="auto">
          <a:xfrm>
            <a:off x="381000" y="4114800"/>
            <a:ext cx="32004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latin typeface="Lucida Sans Unicode" pitchFamily="34" charset="0"/>
              </a:rPr>
              <a:t>n    o    p    q    r</a:t>
            </a:r>
          </a:p>
        </p:txBody>
      </p:sp>
      <p:sp>
        <p:nvSpPr>
          <p:cNvPr id="10" name="Freeform 9"/>
          <p:cNvSpPr/>
          <p:nvPr/>
        </p:nvSpPr>
        <p:spPr>
          <a:xfrm>
            <a:off x="561975" y="3429000"/>
            <a:ext cx="2135188" cy="727075"/>
          </a:xfrm>
          <a:custGeom>
            <a:avLst/>
            <a:gdLst>
              <a:gd name="connsiteX0" fmla="*/ 0 w 2136618"/>
              <a:gd name="connsiteY0" fmla="*/ 725787 h 725787"/>
              <a:gd name="connsiteX1" fmla="*/ 896293 w 2136618"/>
              <a:gd name="connsiteY1" fmla="*/ 1509 h 725787"/>
              <a:gd name="connsiteX2" fmla="*/ 2136618 w 2136618"/>
              <a:gd name="connsiteY2" fmla="*/ 716733 h 725787"/>
            </a:gdLst>
            <a:ahLst/>
            <a:cxnLst>
              <a:cxn ang="0">
                <a:pos x="connsiteX0" y="connsiteY0"/>
              </a:cxn>
              <a:cxn ang="0">
                <a:pos x="connsiteX1" y="connsiteY1"/>
              </a:cxn>
              <a:cxn ang="0">
                <a:pos x="connsiteX2" y="connsiteY2"/>
              </a:cxn>
            </a:cxnLst>
            <a:rect l="l" t="t" r="r" b="b"/>
            <a:pathLst>
              <a:path w="2136618" h="725787">
                <a:moveTo>
                  <a:pt x="0" y="725787"/>
                </a:moveTo>
                <a:cubicBezTo>
                  <a:pt x="270095" y="364402"/>
                  <a:pt x="540190" y="3018"/>
                  <a:pt x="896293" y="1509"/>
                </a:cubicBezTo>
                <a:cubicBezTo>
                  <a:pt x="1252396" y="0"/>
                  <a:pt x="1694507" y="358366"/>
                  <a:pt x="2136618" y="716733"/>
                </a:cubicBezTo>
              </a:path>
            </a:pathLst>
          </a:cu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en-US"/>
          </a:p>
        </p:txBody>
      </p:sp>
      <p:sp>
        <p:nvSpPr>
          <p:cNvPr id="23602" name="TextBox 10"/>
          <p:cNvSpPr txBox="1">
            <a:spLocks noChangeArrowheads="1"/>
          </p:cNvSpPr>
          <p:nvPr/>
        </p:nvSpPr>
        <p:spPr bwMode="auto">
          <a:xfrm>
            <a:off x="2362200" y="3352800"/>
            <a:ext cx="623888"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400">
                <a:latin typeface="Lucida Sans Unicode" pitchFamily="34" charset="0"/>
              </a:rPr>
              <a:t>+4</a:t>
            </a:r>
          </a:p>
        </p:txBody>
      </p:sp>
      <p:sp>
        <p:nvSpPr>
          <p:cNvPr id="12" name="Rectangle 11"/>
          <p:cNvSpPr/>
          <p:nvPr/>
        </p:nvSpPr>
        <p:spPr>
          <a:xfrm>
            <a:off x="4495800" y="762000"/>
            <a:ext cx="3581400" cy="457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cxnSp>
        <p:nvCxnSpPr>
          <p:cNvPr id="14" name="Straight Connector 13"/>
          <p:cNvCxnSpPr/>
          <p:nvPr/>
        </p:nvCxnSpPr>
        <p:spPr>
          <a:xfrm rot="5400000" flipH="1" flipV="1">
            <a:off x="2705100" y="1638300"/>
            <a:ext cx="1981200" cy="1447800"/>
          </a:xfrm>
          <a:prstGeom prst="line">
            <a:avLst/>
          </a:prstGeom>
          <a:ln w="28575">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Rounded Rectangle 12"/>
          <p:cNvSpPr/>
          <p:nvPr/>
        </p:nvSpPr>
        <p:spPr>
          <a:xfrm>
            <a:off x="152400" y="4724400"/>
            <a:ext cx="38100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This is a very weak </a:t>
            </a:r>
            <a:r>
              <a:rPr lang="en-US" sz="2000" dirty="0" smtClean="0"/>
              <a:t>cipher.</a:t>
            </a:r>
            <a:endParaRPr lang="en-US" sz="2000" dirty="0"/>
          </a:p>
          <a:p>
            <a:pPr algn="ctr" fontAlgn="auto">
              <a:spcBef>
                <a:spcPts val="600"/>
              </a:spcBef>
              <a:spcAft>
                <a:spcPts val="0"/>
              </a:spcAft>
              <a:defRPr/>
            </a:pPr>
            <a:r>
              <a:rPr lang="en-US" sz="2000" dirty="0"/>
              <a:t>Real ciphers use complex </a:t>
            </a:r>
            <a:r>
              <a:rPr lang="en-US" sz="2000" dirty="0" smtClean="0"/>
              <a:t>math.</a:t>
            </a:r>
            <a:endParaRPr lang="en-US" sz="2000" dirty="0"/>
          </a:p>
        </p:txBody>
      </p:sp>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9</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a:xfrm>
            <a:off x="457200" y="1295400"/>
            <a:ext cx="8229600" cy="4843463"/>
          </a:xfrm>
        </p:spPr>
        <p:txBody>
          <a:bodyPr/>
          <a:lstStyle/>
          <a:p>
            <a:pPr eaLnBrk="1" hangingPunct="1"/>
            <a:r>
              <a:rPr lang="en-US" smtClean="0"/>
              <a:t>Substitution Ciphers</a:t>
            </a:r>
          </a:p>
          <a:p>
            <a:pPr lvl="1" eaLnBrk="1" hangingPunct="1"/>
            <a:r>
              <a:rPr lang="en-US" smtClean="0"/>
              <a:t>Substitute one letter (or bit) for another in each place</a:t>
            </a:r>
          </a:p>
          <a:p>
            <a:pPr lvl="1" eaLnBrk="1" hangingPunct="1"/>
            <a:r>
              <a:rPr lang="en-US" smtClean="0"/>
              <a:t>The cipher we saw in Figure 3-2 is a substitution cipher</a:t>
            </a:r>
          </a:p>
          <a:p>
            <a:pPr eaLnBrk="1" hangingPunct="1"/>
            <a:r>
              <a:rPr lang="en-US" smtClean="0"/>
              <a:t>Transposition Ciphers</a:t>
            </a:r>
          </a:p>
          <a:p>
            <a:pPr lvl="1" eaLnBrk="1" hangingPunct="1"/>
            <a:r>
              <a:rPr lang="en-US" smtClean="0"/>
              <a:t>Transposition ciphers do not change individual letters or bits, but they change their order</a:t>
            </a:r>
          </a:p>
          <a:p>
            <a:pPr eaLnBrk="1" hangingPunct="1"/>
            <a:r>
              <a:rPr lang="en-US" smtClean="0"/>
              <a:t>Most real ciphers use both substitution and transposition</a:t>
            </a:r>
          </a:p>
          <a:p>
            <a:pPr lvl="1" eaLnBrk="1" hangingPunct="1"/>
            <a:endParaRPr lang="en-US" smtClean="0"/>
          </a:p>
        </p:txBody>
      </p:sp>
      <p:sp>
        <p:nvSpPr>
          <p:cNvPr id="5" name="Title 4"/>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t>3.1: Types of Ciphers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10</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3.1: Transposition Cipher</a:t>
            </a:r>
            <a:endParaRPr lang="en-US" dirty="0"/>
          </a:p>
        </p:txBody>
      </p:sp>
      <p:graphicFrame>
        <p:nvGraphicFramePr>
          <p:cNvPr id="7" name="Table 6"/>
          <p:cNvGraphicFramePr>
            <a:graphicFrameLocks noGrp="1"/>
          </p:cNvGraphicFramePr>
          <p:nvPr/>
        </p:nvGraphicFramePr>
        <p:xfrm>
          <a:off x="990600" y="1676400"/>
          <a:ext cx="7308850" cy="3887788"/>
        </p:xfrm>
        <a:graphic>
          <a:graphicData uri="http://schemas.openxmlformats.org/drawingml/2006/table">
            <a:tbl>
              <a:tblPr/>
              <a:tblGrid>
                <a:gridCol w="2351088"/>
                <a:gridCol w="1493837"/>
                <a:gridCol w="1506538"/>
                <a:gridCol w="1957387"/>
              </a:tblGrid>
              <a:tr h="555625">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Calibri" pitchFamily="34" charset="0"/>
                        <a:cs typeface="Times New Roman" pitchFamily="18" charset="0"/>
                      </a:endParaRPr>
                    </a:p>
                  </a:txBody>
                  <a:tcPr marL="168510" marR="168510" marT="0" marB="0" anchor="b" horzOverflow="overflow">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Key (Part 1)</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hMerge="1">
                  <a:txBody>
                    <a:bodyPr/>
                    <a:lstStyle/>
                    <a:p>
                      <a:endParaRPr lang="en-US"/>
                    </a:p>
                  </a:txBody>
                  <a:tcPr/>
                </a:tc>
                <a:tc hMerge="1">
                  <a:txBody>
                    <a:bodyPr/>
                    <a:lstStyle/>
                    <a:p>
                      <a:endParaRPr lang="en-US"/>
                    </a:p>
                  </a:txBody>
                  <a:tcPr/>
                </a:tc>
              </a:tr>
              <a:tr h="1109663">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Key (Part 2)</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1</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o</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w</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i</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1</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7F7F7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h</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a:t>
                      </a:r>
                    </a:p>
                  </a:txBody>
                  <a:tcPr marL="168510" marR="168510" marT="0" marB="0" anchor="b"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r>
              <a:tr h="555625">
                <a:tc gridSpan="4">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Key = 132 231</a:t>
                      </a:r>
                    </a:p>
                  </a:txBody>
                  <a:tcPr marL="168510" marR="168510" marT="0" marB="0" anchor="b" horzOverflow="overflow">
                    <a:lnL>
                      <a:noFill/>
                    </a:lnL>
                    <a:lnR>
                      <a:noFill/>
                    </a:lnR>
                    <a:lnT w="12700" cap="flat" cmpd="sng" algn="ctr">
                      <a:solidFill>
                        <a:srgbClr val="000000"/>
                      </a:solidFill>
                      <a:prstDash val="solid"/>
                      <a:round/>
                      <a:headEnd type="none" w="med" len="med"/>
                      <a:tailEnd type="none" w="med" len="med"/>
                    </a:lnT>
                    <a:lnB>
                      <a:noFill/>
                    </a:lnB>
                    <a:lnTlToBr>
                      <a:noFill/>
                    </a:lnTlToBr>
                    <a:lnBlToTr>
                      <a:noFill/>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11</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a:xfrm>
            <a:off x="457200" y="1481138"/>
            <a:ext cx="8229600" cy="4767262"/>
          </a:xfrm>
        </p:spPr>
        <p:txBody>
          <a:bodyPr/>
          <a:lstStyle/>
          <a:p>
            <a:pPr eaLnBrk="1" hangingPunct="1"/>
            <a:r>
              <a:rPr lang="en-US" dirty="0" smtClean="0"/>
              <a:t>Ciphers can encrypt any message expressed in binary (1s and 0s)</a:t>
            </a:r>
          </a:p>
          <a:p>
            <a:pPr lvl="1" eaLnBrk="1" hangingPunct="1"/>
            <a:r>
              <a:rPr lang="en-US" dirty="0" smtClean="0"/>
              <a:t>This flexibility and the speed of computing makes ciphers dominant for encryption today</a:t>
            </a:r>
          </a:p>
          <a:p>
            <a:pPr eaLnBrk="1" hangingPunct="1"/>
            <a:r>
              <a:rPr lang="en-US" dirty="0" smtClean="0"/>
              <a:t>Codes are more specialized</a:t>
            </a:r>
          </a:p>
          <a:p>
            <a:pPr lvl="1" eaLnBrk="1" hangingPunct="1"/>
            <a:r>
              <a:rPr lang="en-US" dirty="0" smtClean="0"/>
              <a:t>They substitute one thing for another</a:t>
            </a:r>
          </a:p>
          <a:p>
            <a:pPr lvl="1" eaLnBrk="1" hangingPunct="1"/>
            <a:r>
              <a:rPr lang="en-US" dirty="0" smtClean="0"/>
              <a:t>Usually a word for another word or a number for a word</a:t>
            </a:r>
          </a:p>
          <a:p>
            <a:pPr lvl="1" eaLnBrk="1" hangingPunct="1"/>
            <a:r>
              <a:rPr lang="en-US" dirty="0" smtClean="0"/>
              <a:t>Codes are good for humans and may be included in messages sent via </a:t>
            </a:r>
            <a:r>
              <a:rPr lang="en-US" dirty="0" err="1" smtClean="0"/>
              <a:t>encipherment</a:t>
            </a:r>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3.1: Ciphers versus Codes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12</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
            <a:ext cx="3581400" cy="2286000"/>
          </a:xfrm>
        </p:spPr>
        <p:txBody>
          <a:bodyPr/>
          <a:lstStyle/>
          <a:p>
            <a:pPr eaLnBrk="1" fontAlgn="auto" hangingPunct="1">
              <a:spcAft>
                <a:spcPts val="0"/>
              </a:spcAft>
              <a:defRPr/>
            </a:pPr>
            <a:r>
              <a:rPr lang="en-US" sz="2800" dirty="0" smtClean="0"/>
              <a:t>3.1: Japanese</a:t>
            </a:r>
            <a:br>
              <a:rPr lang="en-US" sz="2800" dirty="0" smtClean="0"/>
            </a:br>
            <a:r>
              <a:rPr lang="en-US" sz="2800" dirty="0" smtClean="0"/>
              <a:t>Naval Operational</a:t>
            </a:r>
            <a:br>
              <a:rPr lang="en-US" sz="2800" dirty="0" smtClean="0"/>
            </a:br>
            <a:r>
              <a:rPr lang="en-US" sz="2800" dirty="0" smtClean="0"/>
              <a:t>Code JN-25</a:t>
            </a:r>
            <a:br>
              <a:rPr lang="en-US" sz="2800" dirty="0" smtClean="0"/>
            </a:br>
            <a:r>
              <a:rPr lang="en-US" sz="2800" dirty="0" smtClean="0"/>
              <a:t>(Simplified)</a:t>
            </a:r>
            <a:endParaRPr lang="en-US" sz="2800" dirty="0"/>
          </a:p>
        </p:txBody>
      </p:sp>
      <p:graphicFrame>
        <p:nvGraphicFramePr>
          <p:cNvPr id="7" name="Table 6"/>
          <p:cNvGraphicFramePr>
            <a:graphicFrameLocks noGrp="1"/>
          </p:cNvGraphicFramePr>
          <p:nvPr/>
        </p:nvGraphicFramePr>
        <p:xfrm>
          <a:off x="5486400" y="152400"/>
          <a:ext cx="3200400" cy="6253169"/>
        </p:xfrm>
        <a:graphic>
          <a:graphicData uri="http://schemas.openxmlformats.org/drawingml/2006/table">
            <a:tbl>
              <a:tblPr/>
              <a:tblGrid>
                <a:gridCol w="1600200"/>
                <a:gridCol w="1600200"/>
              </a:tblGrid>
              <a:tr h="481013">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Message</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28588" marR="12858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Code</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From</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17434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Akagi</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63717</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To</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83971</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Truk</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11131</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34058</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ETA</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53764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6 PM</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73104</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26733</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Require</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29798</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B</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72135</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54678</a:t>
                      </a: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4810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STOP</a:t>
                      </a:r>
                    </a:p>
                  </a:txBody>
                  <a:tcPr marL="128588" marR="128588"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chemeClr val="tx1"/>
                          </a:solidFill>
                          <a:effectLst/>
                          <a:latin typeface="Arial" charset="0"/>
                          <a:cs typeface="Times New Roman" pitchFamily="18" charset="0"/>
                        </a:rPr>
                        <a:t>61552</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8" name="Rounded Rectangle 7"/>
          <p:cNvSpPr/>
          <p:nvPr/>
        </p:nvSpPr>
        <p:spPr>
          <a:xfrm>
            <a:off x="685800" y="3200400"/>
            <a:ext cx="3962400" cy="1371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r>
              <a:rPr lang="en-US" sz="2400">
                <a:solidFill>
                  <a:srgbClr val="000000"/>
                </a:solidFill>
              </a:rPr>
              <a:t>Transmitted:</a:t>
            </a:r>
          </a:p>
          <a:p>
            <a:pPr algn="ctr">
              <a:spcBef>
                <a:spcPts val="600"/>
              </a:spcBef>
            </a:pPr>
            <a:r>
              <a:rPr lang="en-US" sz="2400">
                <a:solidFill>
                  <a:srgbClr val="000000"/>
                </a:solidFill>
              </a:rPr>
              <a:t>174346371783971…</a:t>
            </a: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1143000"/>
          </a:xfrm>
        </p:spPr>
        <p:txBody>
          <a:bodyPr>
            <a:noAutofit/>
          </a:bodyPr>
          <a:lstStyle/>
          <a:p>
            <a:pPr eaLnBrk="1" fontAlgn="auto" hangingPunct="1">
              <a:spcAft>
                <a:spcPts val="0"/>
              </a:spcAft>
              <a:defRPr/>
            </a:pPr>
            <a:r>
              <a:rPr lang="en-US" sz="2800" dirty="0" smtClean="0"/>
              <a:t>3.1: Key Length and Exhaustive Search Time</a:t>
            </a:r>
            <a:endParaRPr lang="en-US" sz="2800" dirty="0"/>
          </a:p>
        </p:txBody>
      </p:sp>
      <p:graphicFrame>
        <p:nvGraphicFramePr>
          <p:cNvPr id="6" name="Table 5"/>
          <p:cNvGraphicFramePr>
            <a:graphicFrameLocks noGrp="1"/>
          </p:cNvGraphicFramePr>
          <p:nvPr/>
        </p:nvGraphicFramePr>
        <p:xfrm>
          <a:off x="533400" y="1295400"/>
          <a:ext cx="8077200" cy="4800600"/>
        </p:xfrm>
        <a:graphic>
          <a:graphicData uri="http://schemas.openxmlformats.org/drawingml/2006/table">
            <a:tbl>
              <a:tblPr/>
              <a:tblGrid>
                <a:gridCol w="1852613"/>
                <a:gridCol w="6224587"/>
              </a:tblGrid>
              <a:tr h="685800">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Key Length in Bits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16110" marR="116110"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Number of Possible Keys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16110" marR="116110"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7F7F7F"/>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8</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256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65,536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40</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1,099,511,627,776</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72,057,594,037,927,900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5,192,296,858,534,830,000,000,000,000,000,000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5.1923E+33</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168</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3.74144E+50</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256</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1.15792E+77</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solidFill>
                      <a:srgbClr val="B5E9F4"/>
                    </a:solidFill>
                  </a:tcPr>
                </a:tc>
              </a:tr>
              <a:tr h="342900">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512</a:t>
                      </a:r>
                    </a:p>
                  </a:txBody>
                  <a:tcPr marL="116110" marR="116110"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1.3408E+154</a:t>
                      </a:r>
                    </a:p>
                  </a:txBody>
                  <a:tcPr marL="116110" marR="116110"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solidFill>
                      <a:srgbClr val="B5E9F4"/>
                    </a:solidFill>
                  </a:tcPr>
                </a:tc>
              </a:tr>
            </a:tbl>
          </a:graphicData>
        </a:graphic>
      </p:graphicFrame>
      <p:sp>
        <p:nvSpPr>
          <p:cNvPr id="7" name="Rounded Rectangle 6"/>
          <p:cNvSpPr/>
          <p:nvPr/>
        </p:nvSpPr>
        <p:spPr>
          <a:xfrm>
            <a:off x="2895600" y="1447800"/>
            <a:ext cx="24384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Each extra bit</a:t>
            </a:r>
          </a:p>
          <a:p>
            <a:pPr algn="ctr" fontAlgn="auto">
              <a:spcBef>
                <a:spcPts val="0"/>
              </a:spcBef>
              <a:spcAft>
                <a:spcPts val="0"/>
              </a:spcAft>
              <a:defRPr/>
            </a:pPr>
            <a:r>
              <a:rPr lang="en-US" dirty="0"/>
              <a:t>doubles the number of keys</a:t>
            </a:r>
          </a:p>
        </p:txBody>
      </p:sp>
      <p:sp>
        <p:nvSpPr>
          <p:cNvPr id="8" name="Rounded Rectangle 7"/>
          <p:cNvSpPr/>
          <p:nvPr/>
        </p:nvSpPr>
        <p:spPr>
          <a:xfrm>
            <a:off x="2895600" y="4876800"/>
            <a:ext cx="3352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400" dirty="0"/>
              <a:t>Shaded keys are</a:t>
            </a:r>
          </a:p>
          <a:p>
            <a:pPr algn="ctr" fontAlgn="auto">
              <a:spcBef>
                <a:spcPts val="0"/>
              </a:spcBef>
              <a:spcAft>
                <a:spcPts val="0"/>
              </a:spcAft>
              <a:defRPr/>
            </a:pPr>
            <a:r>
              <a:rPr lang="en-US" sz="2400" dirty="0"/>
              <a:t>Strong symmetric keys (&gt;=100 bits)</a:t>
            </a:r>
          </a:p>
        </p:txBody>
      </p:sp>
      <p:pic>
        <p:nvPicPr>
          <p:cNvPr id="28709" name="Picture 2" descr="C:\Users\Panko\Pictures\Microsoft Clip Organizer\j0335776.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276600" y="2895600"/>
            <a:ext cx="1941513" cy="1028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14</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600200"/>
            <a:ext cx="8229600" cy="4572000"/>
          </a:xfrm>
        </p:spPr>
        <p:txBody>
          <a:bodyPr/>
          <a:lstStyle/>
          <a:p>
            <a:pPr lvl="1" eaLnBrk="1">
              <a:lnSpc>
                <a:spcPct val="150000"/>
              </a:lnSpc>
            </a:pPr>
            <a:r>
              <a:rPr lang="en-US" dirty="0" smtClean="0"/>
              <a:t>Public key/private key pairs (discussed later in the chapter) must be much longer than symmetric keys to be considered to be strong because of the disastrous consequences that could occur if a private key is cracked and because private keys cannot be changed frequently. </a:t>
            </a:r>
          </a:p>
          <a:p>
            <a:pPr lvl="1" eaLnBrk="1">
              <a:lnSpc>
                <a:spcPct val="150000"/>
              </a:lnSpc>
            </a:pPr>
            <a:r>
              <a:rPr lang="en-US" dirty="0" smtClean="0"/>
              <a:t>Public keys and private keys must be at least 512 to 1,024 bits long.</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3.1: Key Length and Exhaustive Search Time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15</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33867"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16</a:t>
            </a:fld>
            <a:endParaRPr lang="en-US" dirty="0">
              <a:solidFill>
                <a:schemeClr val="bg1"/>
              </a:solidFill>
              <a:latin typeface="Lucida Sans Unicode"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Autofit/>
          </a:bodyPr>
          <a:lstStyle/>
          <a:p>
            <a:pPr eaLnBrk="1" fontAlgn="auto" hangingPunct="1">
              <a:spcAft>
                <a:spcPts val="0"/>
              </a:spcAft>
              <a:defRPr/>
            </a:pPr>
            <a:r>
              <a:rPr lang="en-US" sz="2800" dirty="0" smtClean="0"/>
              <a:t>3.2: Major Symmetric Key Encryption Ciphers</a:t>
            </a:r>
            <a:endParaRPr lang="en-US" sz="2800" dirty="0"/>
          </a:p>
        </p:txBody>
      </p:sp>
      <p:graphicFrame>
        <p:nvGraphicFramePr>
          <p:cNvPr id="28717" name="Group 45"/>
          <p:cNvGraphicFramePr>
            <a:graphicFrameLocks noGrp="1"/>
          </p:cNvGraphicFramePr>
          <p:nvPr>
            <p:extLst>
              <p:ext uri="{D42A27DB-BD31-4B8C-83A1-F6EECF244321}">
                <p14:modId xmlns:p14="http://schemas.microsoft.com/office/powerpoint/2010/main" val="369333568"/>
              </p:ext>
            </p:extLst>
          </p:nvPr>
        </p:nvGraphicFramePr>
        <p:xfrm>
          <a:off x="533400" y="1076962"/>
          <a:ext cx="8153402" cy="5019038"/>
        </p:xfrm>
        <a:graphic>
          <a:graphicData uri="http://schemas.openxmlformats.org/drawingml/2006/table">
            <a:tbl>
              <a:tblPr/>
              <a:tblGrid>
                <a:gridCol w="1876004"/>
                <a:gridCol w="1659542"/>
                <a:gridCol w="1515234"/>
                <a:gridCol w="1515234"/>
                <a:gridCol w="1587388"/>
              </a:tblGrid>
              <a:tr h="319314">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RC4</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DES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3DES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AES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Key Length (bits)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40 bits or more</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56</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112 or 168</a:t>
                      </a:r>
                    </a:p>
                  </a:txBody>
                  <a:tcPr marL="105987" marR="10598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128, 192, or 256</a:t>
                      </a:r>
                    </a:p>
                  </a:txBody>
                  <a:tcPr marL="105987" marR="10598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Key Strength</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Very weak at 40 bits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Weak</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Strong</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Strong</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Processing Requirements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41531">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rgbClr val="0000FF"/>
                          </a:solidFill>
                          <a:effectLst/>
                          <a:latin typeface="Arial" charset="0"/>
                          <a:cs typeface="Times New Roman" pitchFamily="18" charset="0"/>
                        </a:rPr>
                        <a:t>RAM Requirements</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Moderate</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9136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rgbClr val="0000FF"/>
                          </a:solidFill>
                          <a:effectLst/>
                          <a:latin typeface="Arial" charset="0"/>
                          <a:cs typeface="Times New Roman" pitchFamily="18" charset="0"/>
                        </a:rPr>
                        <a:t>Remarks</a:t>
                      </a:r>
                      <a:endParaRPr kumimoji="0" lang="en-US" sz="2000" b="1" i="0" u="none" strike="noStrike" cap="none" normalizeH="0" baseline="0" dirty="0" smtClean="0">
                        <a:ln>
                          <a:noFill/>
                        </a:ln>
                        <a:solidFill>
                          <a:srgbClr val="0000FF"/>
                        </a:solidFill>
                        <a:effectLst/>
                        <a:latin typeface="Arial" charset="0"/>
                        <a:cs typeface="Times New Roman" pitchFamily="18" charset="0"/>
                      </a:endParaRPr>
                    </a:p>
                  </a:txBody>
                  <a:tcPr marL="105987" marR="10598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Can use keys of variable length</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Created in the 1970s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Applies DES three times with two or three different DES keys</a:t>
                      </a:r>
                    </a:p>
                  </a:txBody>
                  <a:tcPr marL="105987" marR="10598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Today’s gold standard for symmetric key encryption</a:t>
                      </a:r>
                    </a:p>
                  </a:txBody>
                  <a:tcPr marL="105987" marR="10598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17</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24200" y="1524000"/>
            <a:ext cx="5638800" cy="389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sz="4400" dirty="0" smtClean="0"/>
              <a:t>3.2: </a:t>
            </a:r>
            <a:r>
              <a:rPr lang="en-US" dirty="0" smtClean="0"/>
              <a:t>DES Block Encryption</a:t>
            </a:r>
            <a:endParaRPr lang="en-US" dirty="0"/>
          </a:p>
        </p:txBody>
      </p:sp>
      <p:sp>
        <p:nvSpPr>
          <p:cNvPr id="6" name="Rounded Rectangle 5"/>
          <p:cNvSpPr/>
          <p:nvPr/>
        </p:nvSpPr>
        <p:spPr>
          <a:xfrm>
            <a:off x="152400" y="2971800"/>
            <a:ext cx="3657600" cy="2895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400" dirty="0"/>
              <a:t>The DES cipher encrypts messages 64 bits at a time.</a:t>
            </a:r>
          </a:p>
          <a:p>
            <a:pPr algn="ctr" fontAlgn="auto">
              <a:spcBef>
                <a:spcPts val="1200"/>
              </a:spcBef>
              <a:spcAft>
                <a:spcPts val="0"/>
              </a:spcAft>
              <a:defRPr/>
            </a:pPr>
            <a:r>
              <a:rPr lang="en-US" sz="2400" dirty="0"/>
              <a:t>The DES cipher (in codebook mode) needs two inputs.</a:t>
            </a: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18</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Content Placeholder 9"/>
          <p:cNvSpPr>
            <a:spLocks noGrp="1"/>
          </p:cNvSpPr>
          <p:nvPr>
            <p:ph idx="1"/>
          </p:nvPr>
        </p:nvSpPr>
        <p:spPr>
          <a:xfrm>
            <a:off x="457200" y="1219200"/>
            <a:ext cx="8534400" cy="4953000"/>
          </a:xfrm>
        </p:spPr>
        <p:txBody>
          <a:bodyPr/>
          <a:lstStyle/>
          <a:p>
            <a:pPr eaLnBrk="1" hangingPunct="1">
              <a:spcBef>
                <a:spcPct val="0"/>
              </a:spcBef>
              <a:spcAft>
                <a:spcPts val="300"/>
              </a:spcAft>
            </a:pPr>
            <a:r>
              <a:rPr lang="en-US" sz="2200" smtClean="0"/>
              <a:t>Explain the concept of cryptography.</a:t>
            </a:r>
          </a:p>
          <a:p>
            <a:pPr eaLnBrk="1" hangingPunct="1">
              <a:spcBef>
                <a:spcPct val="0"/>
              </a:spcBef>
              <a:spcAft>
                <a:spcPts val="300"/>
              </a:spcAft>
            </a:pPr>
            <a:r>
              <a:rPr lang="en-US" sz="2200" smtClean="0"/>
              <a:t>Describe symmetric key encryption and the importance of key length.</a:t>
            </a:r>
          </a:p>
          <a:p>
            <a:pPr eaLnBrk="1" hangingPunct="1">
              <a:spcBef>
                <a:spcPct val="0"/>
              </a:spcBef>
              <a:spcAft>
                <a:spcPts val="300"/>
              </a:spcAft>
            </a:pPr>
            <a:r>
              <a:rPr lang="en-US" sz="2200" smtClean="0"/>
              <a:t>Explain negotiation stage.</a:t>
            </a:r>
          </a:p>
          <a:p>
            <a:pPr eaLnBrk="1" hangingPunct="1">
              <a:spcBef>
                <a:spcPct val="0"/>
              </a:spcBef>
              <a:spcAft>
                <a:spcPts val="300"/>
              </a:spcAft>
            </a:pPr>
            <a:r>
              <a:rPr lang="en-US" sz="2200" smtClean="0"/>
              <a:t>Explain initial authentication, including MS-CHAP.</a:t>
            </a:r>
          </a:p>
          <a:p>
            <a:pPr eaLnBrk="1" hangingPunct="1">
              <a:spcBef>
                <a:spcPct val="0"/>
              </a:spcBef>
              <a:spcAft>
                <a:spcPts val="300"/>
              </a:spcAft>
            </a:pPr>
            <a:r>
              <a:rPr lang="en-US" sz="2200" smtClean="0"/>
              <a:t>Describe keying, including public key encryption.</a:t>
            </a:r>
          </a:p>
          <a:p>
            <a:pPr eaLnBrk="1" hangingPunct="1">
              <a:spcBef>
                <a:spcPct val="0"/>
              </a:spcBef>
              <a:spcAft>
                <a:spcPts val="300"/>
              </a:spcAft>
            </a:pPr>
            <a:r>
              <a:rPr lang="en-US" sz="2200" smtClean="0"/>
              <a:t>Explain how electronic signatures, including digital signatures, digital certificates, and key-hashed message authentication codes (HMACs) work.</a:t>
            </a:r>
          </a:p>
          <a:p>
            <a:pPr eaLnBrk="1" hangingPunct="1">
              <a:spcBef>
                <a:spcPct val="0"/>
              </a:spcBef>
              <a:spcAft>
                <a:spcPts val="300"/>
              </a:spcAft>
            </a:pPr>
            <a:r>
              <a:rPr lang="en-US" sz="2200" smtClean="0"/>
              <a:t>Describe public key encryption for authentication.</a:t>
            </a:r>
          </a:p>
          <a:p>
            <a:pPr eaLnBrk="1" hangingPunct="1">
              <a:spcBef>
                <a:spcPct val="0"/>
              </a:spcBef>
              <a:spcAft>
                <a:spcPts val="300"/>
              </a:spcAft>
            </a:pPr>
            <a:r>
              <a:rPr lang="en-US" sz="2200" smtClean="0"/>
              <a:t>Describe quantum security.</a:t>
            </a:r>
          </a:p>
          <a:p>
            <a:pPr eaLnBrk="1" hangingPunct="1">
              <a:spcBef>
                <a:spcPct val="0"/>
              </a:spcBef>
              <a:spcAft>
                <a:spcPts val="300"/>
              </a:spcAft>
            </a:pPr>
            <a:r>
              <a:rPr lang="en-US" sz="2200" smtClean="0"/>
              <a:t>Explain cryptographic systems including VPNs, SSL, and IPsec.</a:t>
            </a:r>
          </a:p>
        </p:txBody>
      </p:sp>
      <p:sp>
        <p:nvSpPr>
          <p:cNvPr id="8" name="Title 7"/>
          <p:cNvSpPr>
            <a:spLocks noGrp="1"/>
          </p:cNvSpPr>
          <p:nvPr>
            <p:ph type="title"/>
          </p:nvPr>
        </p:nvSpPr>
        <p:spPr>
          <a:xfrm>
            <a:off x="457200" y="274638"/>
            <a:ext cx="8229600" cy="868362"/>
          </a:xfrm>
        </p:spPr>
        <p:txBody>
          <a:bodyPr/>
          <a:lstStyle/>
          <a:p>
            <a:pPr eaLnBrk="1" hangingPunct="1">
              <a:defRPr/>
            </a:pPr>
            <a:r>
              <a:rPr lang="en-US" dirty="0" smtClean="0"/>
              <a:t>Learning Objectives</a:t>
            </a:r>
            <a:endParaRPr lang="en-US" dirty="0"/>
          </a:p>
        </p:txBody>
      </p:sp>
      <p:sp>
        <p:nvSpPr>
          <p:cNvPr id="5"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a:t>
            </a:fld>
            <a:endParaRPr lang="en-US" dirty="0">
              <a:solidFill>
                <a:schemeClr val="bg1"/>
              </a:solidFill>
              <a:latin typeface="Lucida Sans Unicode"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19</a:t>
            </a:fld>
            <a:endParaRPr lang="en-US" dirty="0">
              <a:solidFill>
                <a:schemeClr val="bg1"/>
              </a:solidFill>
              <a:latin typeface="Lucida Sans Unicode"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p:txBody>
          <a:bodyPr/>
          <a:lstStyle/>
          <a:p>
            <a:pPr eaLnBrk="1" hangingPunct="1"/>
            <a:r>
              <a:rPr lang="en-US" smtClean="0"/>
              <a:t>Cryptographic Systems</a:t>
            </a:r>
          </a:p>
          <a:p>
            <a:pPr lvl="1" eaLnBrk="1" hangingPunct="1">
              <a:spcBef>
                <a:spcPts val="1800"/>
              </a:spcBef>
            </a:pPr>
            <a:r>
              <a:rPr lang="en-US" smtClean="0"/>
              <a:t>Encryption for confidentiality is only one cryptographic protection</a:t>
            </a:r>
          </a:p>
          <a:p>
            <a:pPr lvl="1" eaLnBrk="1" hangingPunct="1">
              <a:spcBef>
                <a:spcPts val="1800"/>
              </a:spcBef>
            </a:pPr>
            <a:r>
              <a:rPr lang="en-US" smtClean="0"/>
              <a:t>Individual users and corporations cannot be expected to master these many aspects of cryptography</a:t>
            </a:r>
          </a:p>
          <a:p>
            <a:pPr lvl="1" eaLnBrk="1" hangingPunct="1">
              <a:spcBef>
                <a:spcPts val="1800"/>
              </a:spcBef>
            </a:pPr>
            <a:r>
              <a:rPr lang="en-US" smtClean="0"/>
              <a:t>Consequently, crypto protections are organized into complete cryptographic systems that provide a broad set of cryptographic protection</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400" dirty="0" smtClean="0"/>
              <a:t>3.3: </a:t>
            </a:r>
            <a:r>
              <a:rPr lang="en-US" dirty="0" smtClean="0"/>
              <a:t>Cryptographic System Stages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p:txBody>
          <a:bodyPr/>
          <a:lstStyle/>
          <a:p>
            <a:pPr eaLnBrk="1" hangingPunct="1"/>
            <a:r>
              <a:rPr lang="en-US" dirty="0" smtClean="0"/>
              <a:t>Cryptographic Systems</a:t>
            </a:r>
          </a:p>
          <a:p>
            <a:pPr marL="849313" lvl="1" indent="-457200" eaLnBrk="1" hangingPunct="1">
              <a:spcBef>
                <a:spcPts val="1800"/>
              </a:spcBef>
              <a:buFont typeface="Lucida Sans Unicode" pitchFamily="34" charset="0"/>
              <a:buAutoNum type="arabicPeriod"/>
            </a:pPr>
            <a:r>
              <a:rPr lang="en-US" dirty="0" smtClean="0"/>
              <a:t>Two parties first agree upon a particular cryptographic system to use</a:t>
            </a:r>
          </a:p>
          <a:p>
            <a:pPr marL="849313" lvl="1" indent="-457200" eaLnBrk="1" hangingPunct="1">
              <a:spcBef>
                <a:spcPts val="1800"/>
              </a:spcBef>
              <a:buFont typeface="Lucida Sans Unicode" pitchFamily="34" charset="0"/>
              <a:buAutoNum type="arabicPeriod"/>
            </a:pPr>
            <a:r>
              <a:rPr lang="en-US" dirty="0" smtClean="0"/>
              <a:t>Each cryptographic system dialogue begins with three brief handshaking stages</a:t>
            </a:r>
          </a:p>
          <a:p>
            <a:pPr marL="849313" lvl="1" indent="-457200" eaLnBrk="1" hangingPunct="1">
              <a:spcBef>
                <a:spcPts val="1800"/>
              </a:spcBef>
              <a:buFont typeface="Lucida Sans Unicode" pitchFamily="34" charset="0"/>
              <a:buAutoNum type="arabicPeriod"/>
            </a:pPr>
            <a:r>
              <a:rPr lang="en-US" dirty="0" smtClean="0"/>
              <a:t>The two parties then engage in cryptographically protected communication</a:t>
            </a:r>
          </a:p>
          <a:p>
            <a:pPr lvl="3" eaLnBrk="1" hangingPunct="1">
              <a:spcBef>
                <a:spcPts val="1200"/>
              </a:spcBef>
            </a:pPr>
            <a:r>
              <a:rPr lang="en-US" sz="2000" dirty="0" smtClean="0"/>
              <a:t>This ongoing communication stage usually constitutes nearly all of the dialogue</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3.3: </a:t>
            </a:r>
            <a:r>
              <a:rPr lang="en-US" dirty="0" smtClean="0"/>
              <a:t>Cryptographic System Stages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21</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z="2800" dirty="0" smtClean="0"/>
              <a:t>3.3: Cryptographic System Stages</a:t>
            </a:r>
            <a:endParaRPr lang="en-US" sz="2800" dirty="0"/>
          </a:p>
        </p:txBody>
      </p:sp>
      <p:pic>
        <p:nvPicPr>
          <p:cNvPr id="36869"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33400" y="1203325"/>
            <a:ext cx="8077200" cy="4740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22</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8467"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23</a:t>
            </a:fld>
            <a:endParaRPr lang="en-US" dirty="0">
              <a:solidFill>
                <a:schemeClr val="bg1"/>
              </a:solidFill>
              <a:latin typeface="Lucida Sans Unicode"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normAutofit fontScale="90000"/>
          </a:bodyPr>
          <a:lstStyle/>
          <a:p>
            <a:pPr eaLnBrk="1" fontAlgn="auto" hangingPunct="1">
              <a:spcAft>
                <a:spcPts val="0"/>
              </a:spcAft>
              <a:defRPr/>
            </a:pPr>
            <a:r>
              <a:rPr lang="en-US" dirty="0" smtClean="0"/>
              <a:t>Stage 1: Selecting Security Methods and Parameters</a:t>
            </a:r>
            <a:endParaRPr lang="en-US" dirty="0"/>
          </a:p>
        </p:txBody>
      </p:sp>
      <p:sp>
        <p:nvSpPr>
          <p:cNvPr id="38915"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24</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sz="3200" dirty="0" smtClean="0"/>
              <a:t>3.4: Selected SSL/TLS Cipher Suites</a:t>
            </a:r>
            <a:endParaRPr lang="en-US" sz="3200" dirty="0"/>
          </a:p>
        </p:txBody>
      </p:sp>
      <p:graphicFrame>
        <p:nvGraphicFramePr>
          <p:cNvPr id="7" name="Table 6"/>
          <p:cNvGraphicFramePr>
            <a:graphicFrameLocks noGrp="1"/>
          </p:cNvGraphicFramePr>
          <p:nvPr/>
        </p:nvGraphicFramePr>
        <p:xfrm>
          <a:off x="304800" y="1143000"/>
          <a:ext cx="8610600" cy="4878390"/>
        </p:xfrm>
        <a:graphic>
          <a:graphicData uri="http://schemas.openxmlformats.org/drawingml/2006/table">
            <a:tbl>
              <a:tblPr/>
              <a:tblGrid>
                <a:gridCol w="2743200"/>
                <a:gridCol w="1371600"/>
                <a:gridCol w="1143000"/>
                <a:gridCol w="1295400"/>
                <a:gridCol w="1066800"/>
                <a:gridCol w="990600"/>
              </a:tblGrid>
              <a:tr h="1084263">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Cipher Suite</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Key Negotiation</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Digital</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Signature</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Method</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Symmetric Key Encryption Method</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Hashing</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Method</a:t>
                      </a:r>
                      <a:br>
                        <a:rPr kumimoji="0" lang="en-US" sz="1600" b="0" i="0" u="none" strike="noStrike" cap="none" normalizeH="0" baseline="0" smtClean="0">
                          <a:ln>
                            <a:noFill/>
                          </a:ln>
                          <a:solidFill>
                            <a:srgbClr val="FFFFFF"/>
                          </a:solidFill>
                          <a:effectLst/>
                          <a:latin typeface="Arial" charset="0"/>
                          <a:cs typeface="Times New Roman" pitchFamily="18" charset="0"/>
                        </a:rPr>
                      </a:br>
                      <a:r>
                        <a:rPr kumimoji="0" lang="en-US" sz="1600" b="0" i="0" u="none" strike="noStrike" cap="none" normalizeH="0" baseline="0" smtClean="0">
                          <a:ln>
                            <a:noFill/>
                          </a:ln>
                          <a:solidFill>
                            <a:srgbClr val="FFFFFF"/>
                          </a:solidFill>
                          <a:effectLst/>
                          <a:latin typeface="Arial" charset="0"/>
                          <a:cs typeface="Times New Roman" pitchFamily="18" charset="0"/>
                        </a:rPr>
                        <a:t>for HMAC</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just" defTabSz="914400" rtl="0" eaLnBrk="1" fontAlgn="base" latinLnBrk="0" hangingPunct="0">
                        <a:lnSpc>
                          <a:spcPct val="100000"/>
                        </a:lnSpc>
                        <a:spcBef>
                          <a:spcPts val="900"/>
                        </a:spcBef>
                        <a:spcAft>
                          <a:spcPts val="300"/>
                        </a:spcAft>
                        <a:buClrTx/>
                        <a:buSzTx/>
                        <a:buFontTx/>
                        <a:buNone/>
                        <a:tabLst/>
                      </a:pPr>
                      <a:r>
                        <a:rPr kumimoji="0" lang="en-US" sz="1600" b="0" i="0" u="none" strike="noStrike" cap="none" normalizeH="0" baseline="0" smtClean="0">
                          <a:ln>
                            <a:noFill/>
                          </a:ln>
                          <a:solidFill>
                            <a:srgbClr val="FFFFFF"/>
                          </a:solidFill>
                          <a:effectLst/>
                          <a:latin typeface="Arial" charset="0"/>
                          <a:cs typeface="Times New Roman" pitchFamily="18" charset="0"/>
                        </a:rPr>
                        <a:t>Strength</a:t>
                      </a:r>
                      <a:endParaRPr kumimoji="0" lang="en-US" sz="1600" b="1" i="0" u="none" strike="noStrike" cap="none" normalizeH="0" baseline="0" smtClean="0">
                        <a:ln>
                          <a:noFill/>
                        </a:ln>
                        <a:solidFill>
                          <a:srgbClr val="0000FF"/>
                        </a:solidFill>
                        <a:effectLst/>
                        <a:latin typeface="Arial" charset="0"/>
                        <a:cs typeface="Times New Roman" pitchFamily="18" charset="0"/>
                      </a:endParaRPr>
                    </a:p>
                  </a:txBody>
                  <a:tcPr marL="104776" marR="104776"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2714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NULL_WITH_NULL_NULL</a:t>
                      </a:r>
                    </a:p>
                  </a:txBody>
                  <a:tcPr marL="104776" marR="104776"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None</a:t>
                      </a:r>
                    </a:p>
                  </a:txBody>
                  <a:tcPr marL="104776" marR="104776"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42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RSA_EXPORT_WITH_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RC4_40_MD5</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export</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strength (40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 export strength (40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RC4 (40-bit key)</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MD5</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Weak</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0842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RSA_WITH_DES_CBC_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SHA</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DES_CBC</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SHA-1</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Stronger but not very 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128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DH_DSS_WITH_3DES_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EDE_CBC_SHA</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Diffie-Hellman</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Digital</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Signature</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Standard</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3DES_</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EDE_CBC</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SHA-1</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413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RSA_WITH_AES_256_CBC_SHA256</a:t>
                      </a:r>
                    </a:p>
                  </a:txBody>
                  <a:tcPr marL="104776" marR="104776"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RSA</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AES</a:t>
                      </a:r>
                      <a:br>
                        <a:rPr kumimoji="0" lang="en-US" sz="1600" b="0" i="0" u="none" strike="noStrike" cap="none" normalizeH="0" baseline="0" smtClean="0">
                          <a:ln>
                            <a:noFill/>
                          </a:ln>
                          <a:solidFill>
                            <a:schemeClr val="tx1"/>
                          </a:solidFill>
                          <a:effectLst/>
                          <a:latin typeface="Arial" charset="0"/>
                          <a:cs typeface="Times New Roman" pitchFamily="18" charset="0"/>
                        </a:rPr>
                      </a:br>
                      <a:r>
                        <a:rPr kumimoji="0" lang="en-US" sz="1600" b="0" i="0" u="none" strike="noStrike" cap="none" normalizeH="0" baseline="0" smtClean="0">
                          <a:ln>
                            <a:noFill/>
                          </a:ln>
                          <a:solidFill>
                            <a:schemeClr val="tx1"/>
                          </a:solidFill>
                          <a:effectLst/>
                          <a:latin typeface="Arial" charset="0"/>
                          <a:cs typeface="Times New Roman" pitchFamily="18" charset="0"/>
                        </a:rPr>
                        <a:t>256 bits</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SHA-256</a:t>
                      </a:r>
                    </a:p>
                  </a:txBody>
                  <a:tcPr marL="104776" marR="104776"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Very strong</a:t>
                      </a:r>
                    </a:p>
                  </a:txBody>
                  <a:tcPr marL="104776" marR="104776"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25</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26</a:t>
            </a:fld>
            <a:endParaRPr lang="en-US" dirty="0">
              <a:solidFill>
                <a:schemeClr val="bg1"/>
              </a:solidFill>
              <a:latin typeface="Lucida Sans Unicode"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lstStyle/>
          <a:p>
            <a:pPr eaLnBrk="1" fontAlgn="auto" hangingPunct="1">
              <a:spcAft>
                <a:spcPts val="0"/>
              </a:spcAft>
              <a:defRPr/>
            </a:pPr>
            <a:r>
              <a:rPr lang="en-US" dirty="0" smtClean="0"/>
              <a:t>Stage 2: Authentication</a:t>
            </a:r>
            <a:endParaRPr lang="en-US" dirty="0"/>
          </a:p>
        </p:txBody>
      </p:sp>
      <p:sp>
        <p:nvSpPr>
          <p:cNvPr id="41987"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27</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533400"/>
            <a:ext cx="8229600" cy="1143000"/>
          </a:xfrm>
        </p:spPr>
        <p:txBody>
          <a:bodyPr>
            <a:noAutofit/>
          </a:bodyPr>
          <a:lstStyle/>
          <a:p>
            <a:pPr eaLnBrk="1" fontAlgn="auto" hangingPunct="1">
              <a:spcAft>
                <a:spcPts val="0"/>
              </a:spcAft>
              <a:defRPr/>
            </a:pPr>
            <a:r>
              <a:rPr lang="en-US" sz="2800" dirty="0" smtClean="0"/>
              <a:t>3.5: Authentication: Supplicant, Verifier, and Credentials</a:t>
            </a:r>
            <a:endParaRPr lang="en-US" sz="2800" dirty="0"/>
          </a:p>
        </p:txBody>
      </p:sp>
      <p:pic>
        <p:nvPicPr>
          <p:cNvPr id="43013" name="Picture 1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2286000"/>
            <a:ext cx="8534400" cy="2133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28</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1441450" y="4191000"/>
            <a:ext cx="1079500"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371600"/>
            <a:ext cx="8229600" cy="4525963"/>
          </a:xfrm>
        </p:spPr>
        <p:txBody>
          <a:bodyPr/>
          <a:lstStyle/>
          <a:p>
            <a:pPr eaLnBrk="1"/>
            <a:r>
              <a:rPr lang="en-US" b="1" smtClean="0"/>
              <a:t>Hashing</a:t>
            </a:r>
          </a:p>
          <a:p>
            <a:pPr lvl="1" eaLnBrk="1"/>
            <a:r>
              <a:rPr lang="en-US" smtClean="0"/>
              <a:t>A hashing algorithm is applied to a bit string of any length</a:t>
            </a:r>
          </a:p>
          <a:p>
            <a:pPr lvl="1" eaLnBrk="1"/>
            <a:r>
              <a:rPr lang="en-US" smtClean="0"/>
              <a:t>The result of the calculation is called the hash</a:t>
            </a:r>
          </a:p>
          <a:p>
            <a:pPr lvl="1" eaLnBrk="1"/>
            <a:r>
              <a:rPr lang="en-US" smtClean="0"/>
              <a:t>For a given hashing algorithm, all hashes are the same short length</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sp>
        <p:nvSpPr>
          <p:cNvPr id="6" name="Rectangle 5"/>
          <p:cNvSpPr/>
          <p:nvPr/>
        </p:nvSpPr>
        <p:spPr>
          <a:xfrm>
            <a:off x="228600" y="4686300"/>
            <a:ext cx="34290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Bit string of any length</a:t>
            </a:r>
          </a:p>
        </p:txBody>
      </p:sp>
      <p:sp>
        <p:nvSpPr>
          <p:cNvPr id="7" name="Rectangle 6"/>
          <p:cNvSpPr/>
          <p:nvPr/>
        </p:nvSpPr>
        <p:spPr>
          <a:xfrm>
            <a:off x="6172200" y="4686300"/>
            <a:ext cx="25146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Hash: bit string of small fixed length</a:t>
            </a:r>
          </a:p>
        </p:txBody>
      </p:sp>
      <p:cxnSp>
        <p:nvCxnSpPr>
          <p:cNvPr id="10" name="Straight Arrow Connector 9"/>
          <p:cNvCxnSpPr/>
          <p:nvPr/>
        </p:nvCxnSpPr>
        <p:spPr>
          <a:xfrm>
            <a:off x="3657600" y="5103813"/>
            <a:ext cx="2514600" cy="317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038600" y="4191000"/>
            <a:ext cx="1828800" cy="18288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Hashing</a:t>
            </a:r>
          </a:p>
          <a:p>
            <a:pPr algn="ctr" fontAlgn="auto">
              <a:spcBef>
                <a:spcPts val="0"/>
              </a:spcBef>
              <a:spcAft>
                <a:spcPts val="0"/>
              </a:spcAft>
              <a:defRPr/>
            </a:pPr>
            <a:r>
              <a:rPr lang="en-US" dirty="0"/>
              <a:t>Algorithm</a:t>
            </a:r>
          </a:p>
        </p:txBody>
      </p:sp>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29</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219200"/>
            <a:ext cx="8229600" cy="4525963"/>
          </a:xfrm>
        </p:spPr>
        <p:txBody>
          <a:bodyPr/>
          <a:lstStyle/>
          <a:p>
            <a:pPr eaLnBrk="1"/>
            <a:r>
              <a:rPr lang="en-US" b="1" smtClean="0"/>
              <a:t>Hashing versus Encryption</a:t>
            </a:r>
          </a:p>
          <a:p>
            <a:pPr eaLnBrk="1" hangingPunct="1">
              <a:buFont typeface="Wingdings 3" pitchFamily="18" charset="2"/>
              <a:buNone/>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graphicFrame>
        <p:nvGraphicFramePr>
          <p:cNvPr id="6" name="Table 5"/>
          <p:cNvGraphicFramePr>
            <a:graphicFrameLocks noGrp="1"/>
          </p:cNvGraphicFramePr>
          <p:nvPr/>
        </p:nvGraphicFramePr>
        <p:xfrm>
          <a:off x="381000" y="1981200"/>
          <a:ext cx="8382000" cy="4038601"/>
        </p:xfrm>
        <a:graphic>
          <a:graphicData uri="http://schemas.openxmlformats.org/drawingml/2006/table">
            <a:tbl>
              <a:tblPr/>
              <a:tblGrid>
                <a:gridCol w="2362200"/>
                <a:gridCol w="2746375"/>
                <a:gridCol w="3273425"/>
              </a:tblGrid>
              <a:tr h="8969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Encryption</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1" i="0" u="none" strike="noStrike" cap="none" normalizeH="0" baseline="0" smtClean="0">
                          <a:ln>
                            <a:noFill/>
                          </a:ln>
                          <a:solidFill>
                            <a:srgbClr val="FFFFFF"/>
                          </a:solidFill>
                          <a:effectLst/>
                          <a:latin typeface="Arial" charset="0"/>
                          <a:cs typeface="Times New Roman" pitchFamily="18" charset="0"/>
                        </a:rPr>
                        <a:t>Hashing</a:t>
                      </a:r>
                      <a:endParaRPr kumimoji="0" lang="en-US" sz="2400" b="0" i="0" u="none" strike="noStrike" cap="none" normalizeH="0" baseline="0" smtClean="0">
                        <a:ln>
                          <a:noFill/>
                        </a:ln>
                        <a:solidFill>
                          <a:schemeClr val="tx1"/>
                        </a:solidFill>
                        <a:effectLst/>
                        <a:latin typeface="Arial" charset="0"/>
                        <a:cs typeface="Times New Roman" pitchFamily="18" charset="0"/>
                      </a:endParaRP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346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Result length</a:t>
                      </a:r>
                    </a:p>
                  </a:txBody>
                  <a:tcPr marL="152162" marR="152162"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About the same length as the plaintext</a:t>
                      </a:r>
                    </a:p>
                  </a:txBody>
                  <a:tcPr marL="152162" marR="152162"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Short fixed length regardless of message length</a:t>
                      </a:r>
                    </a:p>
                  </a:txBody>
                  <a:tcPr marL="152162" marR="152162"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954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Reversible?</a:t>
                      </a:r>
                    </a:p>
                  </a:txBody>
                  <a:tcPr marL="152162" marR="152162"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Yes. Decryption</a:t>
                      </a:r>
                    </a:p>
                  </a:txBody>
                  <a:tcPr marL="152162" marR="152162"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No. There is no way to get from the short hash back to the long original message</a:t>
                      </a:r>
                    </a:p>
                  </a:txBody>
                  <a:tcPr marL="152162" marR="152162"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30</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smtClean="0"/>
              <a:t>Hashing Algorithms</a:t>
            </a:r>
          </a:p>
          <a:p>
            <a:pPr lvl="1" eaLnBrk="1">
              <a:spcBef>
                <a:spcPts val="1800"/>
              </a:spcBef>
            </a:pPr>
            <a:r>
              <a:rPr lang="en-US" dirty="0" smtClean="0"/>
              <a:t>MD5 (128-bit hashes)</a:t>
            </a:r>
          </a:p>
          <a:p>
            <a:pPr lvl="1" eaLnBrk="1">
              <a:spcBef>
                <a:spcPts val="1800"/>
              </a:spcBef>
            </a:pPr>
            <a:r>
              <a:rPr lang="en-US" dirty="0" smtClean="0"/>
              <a:t>SHA-1 (160-bit hashes)</a:t>
            </a:r>
          </a:p>
          <a:p>
            <a:pPr lvl="1" eaLnBrk="1">
              <a:spcBef>
                <a:spcPts val="1800"/>
              </a:spcBef>
            </a:pPr>
            <a:r>
              <a:rPr lang="en-US" dirty="0" smtClean="0"/>
              <a:t>SHA-224, SHA-256, SHA-384, and SHA-512 (name gives hash length in bits)</a:t>
            </a:r>
          </a:p>
          <a:p>
            <a:pPr lvl="1" eaLnBrk="1">
              <a:spcBef>
                <a:spcPts val="1800"/>
              </a:spcBef>
            </a:pPr>
            <a:r>
              <a:rPr lang="en-US" dirty="0" smtClean="0"/>
              <a:t>Note: MD5 and SHA-1 should not be used because they have been shown to be unsecure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3.5: </a:t>
            </a:r>
            <a:r>
              <a:rPr lang="en-US" dirty="0" smtClean="0"/>
              <a:t>Hashing</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31</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8"/>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 y="1143000"/>
            <a:ext cx="7833343" cy="4876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868362"/>
          </a:xfrm>
        </p:spPr>
        <p:txBody>
          <a:bodyPr>
            <a:noAutofit/>
          </a:bodyPr>
          <a:lstStyle/>
          <a:p>
            <a:pPr eaLnBrk="1" fontAlgn="auto" hangingPunct="1">
              <a:spcAft>
                <a:spcPts val="0"/>
              </a:spcAft>
              <a:defRPr/>
            </a:pPr>
            <a:r>
              <a:rPr lang="en-US" sz="2400" dirty="0" smtClean="0"/>
              <a:t>3.5: MS-CHAP Challenge-Response Authentication Protocol</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32</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3.5: MS-CHAP Challenge-Response Authentication Protocol</a:t>
            </a:r>
            <a:endParaRPr lang="en-US" sz="2800" dirty="0"/>
          </a:p>
        </p:txBody>
      </p:sp>
      <p:pic>
        <p:nvPicPr>
          <p:cNvPr id="48133" name="Picture 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90600" y="2057400"/>
            <a:ext cx="6934200" cy="1905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33</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3.5: MS-CHAP Challenge-Response Authentication Protocol</a:t>
            </a:r>
            <a:endParaRPr lang="en-US" sz="2800" dirty="0"/>
          </a:p>
        </p:txBody>
      </p:sp>
      <p:pic>
        <p:nvPicPr>
          <p:cNvPr id="4915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0" y="1536700"/>
            <a:ext cx="9144000" cy="402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34</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25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722376" y="762000"/>
            <a:ext cx="7772400" cy="1828800"/>
          </a:xfrm>
        </p:spPr>
        <p:txBody>
          <a:bodyPr/>
          <a:lstStyle/>
          <a:p>
            <a:pPr eaLnBrk="1" fontAlgn="auto" hangingPunct="1">
              <a:spcAft>
                <a:spcPts val="0"/>
              </a:spcAft>
              <a:defRPr/>
            </a:pPr>
            <a:r>
              <a:rPr lang="en-US" dirty="0" smtClean="0"/>
              <a:t>Stage 3: Keying</a:t>
            </a:r>
            <a:endParaRPr lang="en-US" dirty="0"/>
          </a:p>
        </p:txBody>
      </p:sp>
      <p:sp>
        <p:nvSpPr>
          <p:cNvPr id="51203" name="Text Placeholder 5"/>
          <p:cNvSpPr>
            <a:spLocks noGrp="1"/>
          </p:cNvSpPr>
          <p:nvPr>
            <p:ph type="body" idx="1"/>
          </p:nvPr>
        </p:nvSpPr>
        <p:spPr>
          <a:xfrm>
            <a:off x="3922713" y="2971800"/>
            <a:ext cx="4572000" cy="2630488"/>
          </a:xfrm>
        </p:spPr>
        <p:txBody>
          <a:bodyPr/>
          <a:lstStyle/>
          <a:p>
            <a:pPr eaLnBrk="1" hangingPunct="1"/>
            <a:r>
              <a:rPr lang="en-US" smtClean="0"/>
              <a:t>Selecting methods and parameters</a:t>
            </a:r>
          </a:p>
          <a:p>
            <a:pPr eaLnBrk="1" hangingPunct="1"/>
            <a:r>
              <a:rPr lang="en-US" smtClean="0"/>
              <a:t>Authentication</a:t>
            </a:r>
          </a:p>
          <a:p>
            <a:pPr eaLnBrk="1" hangingPunct="1"/>
            <a:r>
              <a:rPr lang="en-US" smtClean="0"/>
              <a:t>Keying (the secure exchange of secrets)</a:t>
            </a:r>
          </a:p>
          <a:p>
            <a:pPr eaLnBrk="1" hangingPunct="1"/>
            <a:r>
              <a:rPr lang="en-US" smtClean="0"/>
              <a:t>Ongoing communication</a:t>
            </a:r>
          </a:p>
          <a:p>
            <a:pPr eaLnBrk="1" hangingPunct="1"/>
            <a:endParaRPr lang="en-US"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36</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a:xfrm>
            <a:off x="457200" y="1481138"/>
            <a:ext cx="8229600" cy="4767262"/>
          </a:xfrm>
        </p:spPr>
        <p:txBody>
          <a:bodyPr/>
          <a:lstStyle/>
          <a:p>
            <a:pPr eaLnBrk="1" hangingPunct="1"/>
            <a:r>
              <a:rPr lang="en-US" smtClean="0"/>
              <a:t>There are two types of ciphers used for confidentiality</a:t>
            </a:r>
          </a:p>
          <a:p>
            <a:pPr lvl="1" eaLnBrk="1" hangingPunct="1"/>
            <a:r>
              <a:rPr lang="en-US" smtClean="0"/>
              <a:t>In symmetric key encryption for confidentiality, the two sides use the same key</a:t>
            </a:r>
          </a:p>
          <a:p>
            <a:pPr lvl="2" eaLnBrk="1" hangingPunct="1"/>
            <a:r>
              <a:rPr lang="en-US" smtClean="0"/>
              <a:t>For each dialogue (session), a new symmetric key is generated: the symmetric session key</a:t>
            </a:r>
          </a:p>
          <a:p>
            <a:pPr lvl="1" eaLnBrk="1" hangingPunct="1">
              <a:spcBef>
                <a:spcPts val="1800"/>
              </a:spcBef>
            </a:pPr>
            <a:r>
              <a:rPr lang="en-US" smtClean="0"/>
              <a:t>In public key encryption, each party has a public key and a private key that are never changed</a:t>
            </a:r>
          </a:p>
          <a:p>
            <a:pPr lvl="2" eaLnBrk="1" hangingPunct="1"/>
            <a:r>
              <a:rPr lang="en-US" smtClean="0"/>
              <a:t>A person’s public key is available to anyone</a:t>
            </a:r>
          </a:p>
          <a:p>
            <a:pPr lvl="2" eaLnBrk="1" hangingPunct="1"/>
            <a:r>
              <a:rPr lang="en-US" smtClean="0"/>
              <a:t>A person keeps his or her private key secret</a:t>
            </a:r>
          </a:p>
        </p:txBody>
      </p:sp>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3.6: Public Key Encryption for Confidentiality</a:t>
            </a:r>
            <a:endParaRPr lang="en-US" sz="32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noAutofit/>
          </a:bodyPr>
          <a:lstStyle/>
          <a:p>
            <a:pPr eaLnBrk="1" fontAlgn="auto" hangingPunct="1">
              <a:spcAft>
                <a:spcPts val="0"/>
              </a:spcAft>
              <a:defRPr/>
            </a:pPr>
            <a:r>
              <a:rPr lang="en-US" sz="2800" dirty="0" smtClean="0"/>
              <a:t>3.6: Public Key Encryption for Confidentiality</a:t>
            </a:r>
            <a:endParaRPr lang="en-US" sz="2800" dirty="0"/>
          </a:p>
        </p:txBody>
      </p:sp>
      <p:pic>
        <p:nvPicPr>
          <p:cNvPr id="53253"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295400"/>
            <a:ext cx="8571941" cy="456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38</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371600"/>
            <a:ext cx="8229600" cy="4525963"/>
          </a:xfrm>
        </p:spPr>
        <p:txBody>
          <a:bodyPr/>
          <a:lstStyle/>
          <a:p>
            <a:pPr eaLnBrk="1" hangingPunct="1"/>
            <a:r>
              <a:rPr lang="en-US" dirty="0" smtClean="0"/>
              <a:t>Chapter 1 introduced the threat environment</a:t>
            </a:r>
          </a:p>
          <a:p>
            <a:pPr eaLnBrk="1" hangingPunct="1"/>
            <a:r>
              <a:rPr lang="en-US" dirty="0" smtClean="0"/>
              <a:t>Chapter 2 introduced the plan-protect-respond cycle and covered the planning phase</a:t>
            </a:r>
          </a:p>
          <a:p>
            <a:pPr eaLnBrk="1" hangingPunct="1"/>
            <a:r>
              <a:rPr lang="en-US" dirty="0" smtClean="0"/>
              <a:t>Chapters 3 through 9 will cover the protection phase</a:t>
            </a:r>
          </a:p>
          <a:p>
            <a:pPr eaLnBrk="1" hangingPunct="1"/>
            <a:r>
              <a:rPr lang="en-US" dirty="0" smtClean="0"/>
              <a:t>Chapter 3 introduces cryptography, which is important and is used in many other protections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eaLnBrk="1" fontAlgn="auto" hangingPunct="1">
              <a:spcAft>
                <a:spcPts val="0"/>
              </a:spcAft>
              <a:defRPr/>
            </a:pPr>
            <a:r>
              <a:rPr lang="en-US" sz="2400" dirty="0" smtClean="0"/>
              <a:t>3.6: Public Key Keying for Symmetric Session Keys</a:t>
            </a:r>
            <a:endParaRPr lang="en-US" sz="2400" dirty="0"/>
          </a:p>
        </p:txBody>
      </p:sp>
      <p:pic>
        <p:nvPicPr>
          <p:cNvPr id="5427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11333" t="16058" r="10367" b="8029"/>
          <a:stretch>
            <a:fillRect/>
          </a:stretch>
        </p:blipFill>
        <p:spPr bwMode="auto">
          <a:xfrm>
            <a:off x="838200" y="990600"/>
            <a:ext cx="7315200" cy="5005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39</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1"/>
          <p:cNvSpPr>
            <a:spLocks noGrp="1"/>
          </p:cNvSpPr>
          <p:nvPr>
            <p:ph idx="1"/>
          </p:nvPr>
        </p:nvSpPr>
        <p:spPr>
          <a:xfrm>
            <a:off x="457200" y="1676400"/>
            <a:ext cx="8229600" cy="4495800"/>
          </a:xfrm>
        </p:spPr>
        <p:txBody>
          <a:bodyPr/>
          <a:lstStyle/>
          <a:p>
            <a:pPr eaLnBrk="1" hangingPunct="1"/>
            <a:r>
              <a:rPr lang="en-US" smtClean="0"/>
              <a:t>The two parties exchange parameters p and g</a:t>
            </a:r>
          </a:p>
          <a:p>
            <a:pPr eaLnBrk="1" hangingPunct="1"/>
            <a:r>
              <a:rPr lang="en-US" smtClean="0"/>
              <a:t>Each uses a number that is never shared explicitly to compute a second number</a:t>
            </a:r>
          </a:p>
          <a:p>
            <a:pPr lvl="1" eaLnBrk="1" hangingPunct="1"/>
            <a:r>
              <a:rPr lang="en-US" smtClean="0"/>
              <a:t>Each sends the other their second number</a:t>
            </a:r>
          </a:p>
          <a:p>
            <a:pPr eaLnBrk="1" hangingPunct="1"/>
            <a:r>
              <a:rPr lang="en-US" smtClean="0"/>
              <a:t>Each does another computation on the second computed number</a:t>
            </a:r>
          </a:p>
          <a:p>
            <a:pPr eaLnBrk="1" hangingPunct="1"/>
            <a:r>
              <a:rPr lang="en-US" smtClean="0"/>
              <a:t>Both get the third number, which is the key</a:t>
            </a:r>
          </a:p>
          <a:p>
            <a:pPr eaLnBrk="1" hangingPunct="1"/>
            <a:r>
              <a:rPr lang="en-US" smtClean="0"/>
              <a:t>All of this communication is sent in the clear</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400" dirty="0" smtClean="0"/>
              <a:t>3.6: Keying Using Diffie-Hellman Key Agreement</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40</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52400"/>
            <a:ext cx="8229600" cy="792162"/>
          </a:xfrm>
        </p:spPr>
        <p:txBody>
          <a:bodyPr>
            <a:noAutofit/>
          </a:bodyPr>
          <a:lstStyle/>
          <a:p>
            <a:pPr eaLnBrk="1" fontAlgn="auto" hangingPunct="1">
              <a:spcAft>
                <a:spcPts val="0"/>
              </a:spcAft>
              <a:defRPr/>
            </a:pPr>
            <a:r>
              <a:rPr lang="en-US" sz="2400" dirty="0" smtClean="0"/>
              <a:t>3.6: Keying Using </a:t>
            </a:r>
            <a:r>
              <a:rPr lang="en-US" sz="2400" dirty="0" err="1" smtClean="0"/>
              <a:t>Diffie</a:t>
            </a:r>
            <a:r>
              <a:rPr lang="en-US" sz="2400" dirty="0" smtClean="0"/>
              <a:t>-Hellman Key Agreement</a:t>
            </a:r>
            <a:endParaRPr lang="en-US" sz="2400" dirty="0"/>
          </a:p>
        </p:txBody>
      </p:sp>
      <p:sp>
        <p:nvSpPr>
          <p:cNvPr id="6" name="Rounded Rectangle 5"/>
          <p:cNvSpPr/>
          <p:nvPr/>
        </p:nvSpPr>
        <p:spPr>
          <a:xfrm>
            <a:off x="381000" y="1295400"/>
            <a:ext cx="1524000" cy="914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The gory details</a:t>
            </a:r>
          </a:p>
        </p:txBody>
      </p:sp>
      <p:pic>
        <p:nvPicPr>
          <p:cNvPr id="56326"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172559" y="947862"/>
            <a:ext cx="6209441" cy="53005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41</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6933"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762000"/>
            <a:ext cx="7772400" cy="1828800"/>
          </a:xfrm>
        </p:spPr>
        <p:txBody>
          <a:bodyPr/>
          <a:lstStyle/>
          <a:p>
            <a:pPr eaLnBrk="1" fontAlgn="auto" hangingPunct="1">
              <a:spcAft>
                <a:spcPts val="0"/>
              </a:spcAft>
              <a:defRPr/>
            </a:pPr>
            <a:r>
              <a:rPr lang="en-US" dirty="0" smtClean="0"/>
              <a:t>Stage 4: Ongoing Communication</a:t>
            </a:r>
            <a:endParaRPr lang="en-US" dirty="0"/>
          </a:p>
        </p:txBody>
      </p:sp>
      <p:sp>
        <p:nvSpPr>
          <p:cNvPr id="58371" name="Text Placeholder 5"/>
          <p:cNvSpPr>
            <a:spLocks noGrp="1"/>
          </p:cNvSpPr>
          <p:nvPr>
            <p:ph type="body" idx="1"/>
          </p:nvPr>
        </p:nvSpPr>
        <p:spPr>
          <a:xfrm>
            <a:off x="3922713" y="2971800"/>
            <a:ext cx="4992687" cy="2630488"/>
          </a:xfrm>
        </p:spPr>
        <p:txBody>
          <a:bodyPr/>
          <a:lstStyle/>
          <a:p>
            <a:pPr eaLnBrk="1" hangingPunct="1"/>
            <a:r>
              <a:rPr lang="en-US" dirty="0" smtClean="0"/>
              <a:t>Selecting methods and parameters</a:t>
            </a:r>
          </a:p>
          <a:p>
            <a:pPr eaLnBrk="1" hangingPunct="1"/>
            <a:r>
              <a:rPr lang="en-US" dirty="0" smtClean="0"/>
              <a:t>Authentication</a:t>
            </a:r>
          </a:p>
          <a:p>
            <a:pPr eaLnBrk="1" hangingPunct="1"/>
            <a:r>
              <a:rPr lang="en-US" dirty="0" smtClean="0"/>
              <a:t>Keying (the secure exchange of secrets)</a:t>
            </a:r>
          </a:p>
          <a:p>
            <a:pPr eaLnBrk="1" hangingPunct="1"/>
            <a:r>
              <a:rPr lang="en-US" dirty="0" smtClean="0"/>
              <a:t>Ongoing communication</a:t>
            </a:r>
          </a:p>
          <a:p>
            <a:pPr eaLnBrk="1" hangingPunct="1"/>
            <a:endParaRPr lang="en-US" dirty="0" smtClean="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4614862"/>
          </a:xfrm>
        </p:spPr>
        <p:txBody>
          <a:bodyPr>
            <a:normAutofit lnSpcReduction="10000"/>
          </a:bodyPr>
          <a:lstStyle/>
          <a:p>
            <a:pPr marL="365760" indent="-256032" eaLnBrk="1" fontAlgn="auto" hangingPunct="1">
              <a:spcAft>
                <a:spcPts val="0"/>
              </a:spcAft>
              <a:buFont typeface="Wingdings 3"/>
              <a:buChar char=""/>
              <a:defRPr/>
            </a:pPr>
            <a:r>
              <a:rPr lang="en-US" dirty="0" smtClean="0"/>
              <a:t>Consumes nearly all of the dialogues</a:t>
            </a:r>
          </a:p>
          <a:p>
            <a:pPr marL="365760" indent="-256032" eaLnBrk="1" fontAlgn="auto" hangingPunct="1">
              <a:spcAft>
                <a:spcPts val="0"/>
              </a:spcAft>
              <a:buFont typeface="Wingdings 3"/>
              <a:buChar char=""/>
              <a:defRPr/>
            </a:pPr>
            <a:r>
              <a:rPr lang="en-US" dirty="0" smtClean="0"/>
              <a:t>Message-by-Message Encryption</a:t>
            </a:r>
          </a:p>
          <a:p>
            <a:pPr marL="621792" lvl="1" eaLnBrk="1" fontAlgn="auto" hangingPunct="1">
              <a:spcAft>
                <a:spcPts val="0"/>
              </a:spcAft>
              <a:buFont typeface="Verdana"/>
              <a:buChar char="◦"/>
              <a:defRPr/>
            </a:pPr>
            <a:r>
              <a:rPr lang="en-US" dirty="0" smtClean="0"/>
              <a:t>Nearly always uses symmetric key encryption</a:t>
            </a:r>
          </a:p>
          <a:p>
            <a:pPr marL="621792" lvl="1" eaLnBrk="1" fontAlgn="auto" hangingPunct="1">
              <a:spcAft>
                <a:spcPts val="0"/>
              </a:spcAft>
              <a:buFont typeface="Verdana"/>
              <a:buChar char="◦"/>
              <a:defRPr/>
            </a:pPr>
            <a:r>
              <a:rPr lang="en-US" dirty="0" smtClean="0"/>
              <a:t>Already covered</a:t>
            </a:r>
          </a:p>
          <a:p>
            <a:pPr marL="621792" lvl="1" eaLnBrk="1" fontAlgn="auto" hangingPunct="1">
              <a:spcAft>
                <a:spcPts val="0"/>
              </a:spcAft>
              <a:buFont typeface="Verdana"/>
              <a:buChar char="◦"/>
              <a:defRPr/>
            </a:pPr>
            <a:r>
              <a:rPr lang="en-US" dirty="0" smtClean="0"/>
              <a:t>Public key encryption is too inefficient</a:t>
            </a:r>
          </a:p>
          <a:p>
            <a:pPr marL="365760" indent="-256032" eaLnBrk="1" fontAlgn="auto" hangingPunct="1">
              <a:spcAft>
                <a:spcPts val="0"/>
              </a:spcAft>
              <a:buFont typeface="Wingdings 3"/>
              <a:buChar char=""/>
              <a:defRPr/>
            </a:pPr>
            <a:r>
              <a:rPr lang="en-US" dirty="0" smtClean="0"/>
              <a:t>Message-by-Message Authentication</a:t>
            </a:r>
          </a:p>
          <a:p>
            <a:pPr marL="621792" lvl="1" eaLnBrk="1" fontAlgn="auto" hangingPunct="1">
              <a:spcAft>
                <a:spcPts val="0"/>
              </a:spcAft>
              <a:buFont typeface="Verdana"/>
              <a:buChar char="◦"/>
              <a:defRPr/>
            </a:pPr>
            <a:r>
              <a:rPr lang="en-US" dirty="0" smtClean="0"/>
              <a:t>Digital signatures</a:t>
            </a:r>
          </a:p>
          <a:p>
            <a:pPr marL="621792" lvl="1" eaLnBrk="1" fontAlgn="auto" hangingPunct="1">
              <a:spcAft>
                <a:spcPts val="0"/>
              </a:spcAft>
              <a:buFont typeface="Verdana"/>
              <a:buChar char="◦"/>
              <a:defRPr/>
            </a:pPr>
            <a:r>
              <a:rPr lang="en-US" dirty="0" smtClean="0"/>
              <a:t>Message authentication codes (</a:t>
            </a:r>
            <a:r>
              <a:rPr lang="en-US" dirty="0" err="1" smtClean="0"/>
              <a:t>MACs</a:t>
            </a:r>
            <a:r>
              <a:rPr lang="en-US" dirty="0" smtClean="0"/>
              <a:t>)</a:t>
            </a:r>
          </a:p>
          <a:p>
            <a:pPr marL="621792" lvl="1" eaLnBrk="1" fontAlgn="auto" hangingPunct="1">
              <a:spcAft>
                <a:spcPts val="0"/>
              </a:spcAft>
              <a:buFont typeface="Verdana"/>
              <a:buChar char="◦"/>
              <a:defRPr/>
            </a:pPr>
            <a:r>
              <a:rPr lang="en-US" dirty="0" smtClean="0"/>
              <a:t>Also provide message-by-message integrity</a:t>
            </a:r>
            <a:endParaRPr lang="en-US" dirty="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3.7: </a:t>
            </a:r>
            <a:r>
              <a:rPr lang="en-US" dirty="0" smtClean="0"/>
              <a:t>Ongoing Communication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pic>
        <p:nvPicPr>
          <p:cNvPr id="60421"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447800"/>
            <a:ext cx="8610600" cy="4238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sp>
        <p:nvSpPr>
          <p:cNvPr id="6" name="Rounded Rectangle 5"/>
          <p:cNvSpPr/>
          <p:nvPr/>
        </p:nvSpPr>
        <p:spPr>
          <a:xfrm>
            <a:off x="1371600" y="4495800"/>
            <a:ext cx="66294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Encryption is done to protect the </a:t>
            </a:r>
            <a:r>
              <a:rPr lang="en-US" sz="2000" dirty="0" smtClean="0"/>
              <a:t>plaintext.</a:t>
            </a:r>
            <a:endParaRPr lang="en-US" sz="2000" dirty="0"/>
          </a:p>
          <a:p>
            <a:pPr algn="ctr" fontAlgn="auto">
              <a:spcBef>
                <a:spcPts val="600"/>
              </a:spcBef>
              <a:spcAft>
                <a:spcPts val="0"/>
              </a:spcAft>
              <a:defRPr/>
            </a:pPr>
            <a:r>
              <a:rPr lang="en-US" sz="2000" dirty="0"/>
              <a:t>It is not needed for message-by-message </a:t>
            </a:r>
            <a:r>
              <a:rPr lang="en-US" sz="2000" dirty="0" smtClean="0"/>
              <a:t>authentication.</a:t>
            </a:r>
            <a:endParaRPr lang="en-US" sz="2000" dirty="0"/>
          </a:p>
        </p:txBody>
      </p:sp>
      <p:pic>
        <p:nvPicPr>
          <p:cNvPr id="61446"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3350" y="1852613"/>
            <a:ext cx="8839200" cy="2262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3.7: Digital Signature for Message-by-Message Authentication</a:t>
            </a:r>
            <a:endParaRPr lang="en-US" sz="2400" dirty="0"/>
          </a:p>
        </p:txBody>
      </p:sp>
      <p:pic>
        <p:nvPicPr>
          <p:cNvPr id="62469"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524000"/>
            <a:ext cx="8610600" cy="4041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3200" dirty="0" smtClean="0"/>
              <a:t>3.7: Public Key Encryption for Confidentiality and Authentication</a:t>
            </a:r>
            <a:endParaRPr lang="en-US" sz="3200" dirty="0"/>
          </a:p>
        </p:txBody>
      </p:sp>
      <p:graphicFrame>
        <p:nvGraphicFramePr>
          <p:cNvPr id="7" name="Table 6"/>
          <p:cNvGraphicFramePr>
            <a:graphicFrameLocks noGrp="1"/>
          </p:cNvGraphicFramePr>
          <p:nvPr/>
        </p:nvGraphicFramePr>
        <p:xfrm>
          <a:off x="533400" y="1752600"/>
          <a:ext cx="8001000" cy="3838576"/>
        </p:xfrm>
        <a:graphic>
          <a:graphicData uri="http://schemas.openxmlformats.org/drawingml/2006/table">
            <a:tbl>
              <a:tblPr/>
              <a:tblGrid>
                <a:gridCol w="2667000"/>
                <a:gridCol w="2667000"/>
                <a:gridCol w="2667000"/>
              </a:tblGrid>
              <a:tr h="852488">
                <a:tc>
                  <a:txBody>
                    <a:bodyPr/>
                    <a:lstStyle/>
                    <a:p>
                      <a:pPr marL="0" marR="0" lvl="0" indent="0" algn="just"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Encryption Goal</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Sender Encrypts with</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FFFFFF"/>
                          </a:solidFill>
                          <a:effectLst/>
                          <a:latin typeface="Arial" charset="0"/>
                          <a:cs typeface="Times New Roman" pitchFamily="18" charset="0"/>
                        </a:rPr>
                        <a:t>Receiver Decrypts with</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2795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0000FF"/>
                          </a:solidFill>
                          <a:effectLst/>
                          <a:latin typeface="Arial" charset="0"/>
                          <a:cs typeface="Times New Roman" pitchFamily="18" charset="0"/>
                        </a:rPr>
                        <a:t>Public Key Encryption for Confidentiality</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receiver’s public key</a:t>
                      </a:r>
                    </a:p>
                  </a:txBody>
                  <a:tcPr marL="106207" marR="10620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receiver’s private key</a:t>
                      </a:r>
                    </a:p>
                  </a:txBody>
                  <a:tcPr marL="106207" marR="10620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065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rgbClr val="0000FF"/>
                          </a:solidFill>
                          <a:effectLst/>
                          <a:latin typeface="Arial" charset="0"/>
                          <a:cs typeface="Times New Roman" pitchFamily="18" charset="0"/>
                        </a:rPr>
                        <a:t>Public Key Encryption for Authentication</a:t>
                      </a:r>
                      <a:endParaRPr kumimoji="0" lang="en-US" sz="2400" b="1" i="0" u="none" strike="noStrike" cap="none" normalizeH="0" baseline="0" smtClean="0">
                        <a:ln>
                          <a:noFill/>
                        </a:ln>
                        <a:solidFill>
                          <a:srgbClr val="0000FF"/>
                        </a:solidFill>
                        <a:effectLst/>
                        <a:latin typeface="Arial" charset="0"/>
                        <a:cs typeface="Times New Roman" pitchFamily="18" charset="0"/>
                      </a:endParaRPr>
                    </a:p>
                  </a:txBody>
                  <a:tcPr marL="106207" marR="10620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sender’s private key</a:t>
                      </a:r>
                    </a:p>
                  </a:txBody>
                  <a:tcPr marL="106207" marR="10620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400" b="0" i="0" u="none" strike="noStrike" cap="none" normalizeH="0" baseline="0" smtClean="0">
                          <a:ln>
                            <a:noFill/>
                          </a:ln>
                          <a:solidFill>
                            <a:schemeClr val="tx1"/>
                          </a:solidFill>
                          <a:effectLst/>
                          <a:latin typeface="Arial" charset="0"/>
                          <a:cs typeface="Times New Roman" pitchFamily="18" charset="0"/>
                        </a:rPr>
                        <a:t>The </a:t>
                      </a:r>
                      <a:r>
                        <a:rPr kumimoji="0" lang="en-US" sz="2400" b="0" i="0" u="none" strike="noStrike" cap="none" normalizeH="0" baseline="0" smtClean="0">
                          <a:ln>
                            <a:noFill/>
                          </a:ln>
                          <a:solidFill>
                            <a:srgbClr val="FF0000"/>
                          </a:solidFill>
                          <a:effectLst/>
                          <a:latin typeface="Arial" charset="0"/>
                          <a:cs typeface="Times New Roman" pitchFamily="18" charset="0"/>
                        </a:rPr>
                        <a:t>True Party’s </a:t>
                      </a:r>
                      <a:r>
                        <a:rPr kumimoji="0" lang="en-US" sz="2400" b="0" i="0" u="none" strike="noStrike" cap="none" normalizeH="0" baseline="0" smtClean="0">
                          <a:ln>
                            <a:noFill/>
                          </a:ln>
                          <a:solidFill>
                            <a:schemeClr val="tx1"/>
                          </a:solidFill>
                          <a:effectLst/>
                          <a:latin typeface="Arial" charset="0"/>
                          <a:cs typeface="Times New Roman" pitchFamily="18" charset="0"/>
                        </a:rPr>
                        <a:t>public key</a:t>
                      </a:r>
                      <a:br>
                        <a:rPr kumimoji="0" lang="en-US" sz="2400" b="0" i="0" u="none" strike="noStrike" cap="none" normalizeH="0" baseline="0" smtClean="0">
                          <a:ln>
                            <a:noFill/>
                          </a:ln>
                          <a:solidFill>
                            <a:schemeClr val="tx1"/>
                          </a:solidFill>
                          <a:effectLst/>
                          <a:latin typeface="Arial" charset="0"/>
                          <a:cs typeface="Times New Roman" pitchFamily="18" charset="0"/>
                        </a:rPr>
                      </a:br>
                      <a:r>
                        <a:rPr kumimoji="0" lang="en-US" sz="2400" b="0" i="0" u="none" strike="noStrike" cap="none" normalizeH="0" baseline="0" smtClean="0">
                          <a:ln>
                            <a:noFill/>
                          </a:ln>
                          <a:solidFill>
                            <a:schemeClr val="tx1"/>
                          </a:solidFill>
                          <a:effectLst/>
                          <a:latin typeface="Arial" charset="0"/>
                          <a:cs typeface="Times New Roman" pitchFamily="18" charset="0"/>
                        </a:rPr>
                        <a:t>(not the </a:t>
                      </a:r>
                      <a:r>
                        <a:rPr kumimoji="0" lang="en-US" sz="2400" b="0" i="0" u="none" strike="noStrike" cap="none" normalizeH="0" baseline="0" smtClean="0">
                          <a:ln>
                            <a:noFill/>
                          </a:ln>
                          <a:solidFill>
                            <a:srgbClr val="FF0000"/>
                          </a:solidFill>
                          <a:effectLst/>
                          <a:latin typeface="Arial" charset="0"/>
                          <a:cs typeface="Times New Roman" pitchFamily="18" charset="0"/>
                        </a:rPr>
                        <a:t>sender’s </a:t>
                      </a:r>
                      <a:r>
                        <a:rPr kumimoji="0" lang="en-US" sz="2400" b="0" i="0" u="none" strike="noStrike" cap="none" normalizeH="0" baseline="0" smtClean="0">
                          <a:ln>
                            <a:noFill/>
                          </a:ln>
                          <a:solidFill>
                            <a:schemeClr val="tx1"/>
                          </a:solidFill>
                          <a:effectLst/>
                          <a:latin typeface="Arial" charset="0"/>
                          <a:cs typeface="Times New Roman" pitchFamily="18" charset="0"/>
                        </a:rPr>
                        <a:t>public key)</a:t>
                      </a:r>
                    </a:p>
                  </a:txBody>
                  <a:tcPr marL="106207" marR="10620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2819400" y="5334000"/>
            <a:ext cx="3048000" cy="9144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2400" dirty="0"/>
              <a:t>Point of frequent confusion</a:t>
            </a:r>
          </a:p>
        </p:txBody>
      </p:sp>
      <p:cxnSp>
        <p:nvCxnSpPr>
          <p:cNvPr id="9" name="Straight Arrow Connector 8"/>
          <p:cNvCxnSpPr/>
          <p:nvPr/>
        </p:nvCxnSpPr>
        <p:spPr>
          <a:xfrm flipV="1">
            <a:off x="5486400" y="4953000"/>
            <a:ext cx="457200" cy="381000"/>
          </a:xfrm>
          <a:prstGeom prst="straightConnector1">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a:t>
            </a:fld>
            <a:endParaRPr lang="en-US" dirty="0">
              <a:solidFill>
                <a:schemeClr val="bg1"/>
              </a:solidFill>
              <a:latin typeface="Lucida Sans Unicode"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295400"/>
            <a:ext cx="8229600" cy="4843463"/>
          </a:xfrm>
        </p:spPr>
        <p:txBody>
          <a:bodyPr/>
          <a:lstStyle/>
          <a:p>
            <a:pPr eaLnBrk="1" hangingPunct="1"/>
            <a:r>
              <a:rPr lang="en-US" smtClean="0"/>
              <a:t>Cannot use the sender’s public key</a:t>
            </a:r>
          </a:p>
          <a:p>
            <a:pPr lvl="1" eaLnBrk="1" hangingPunct="1"/>
            <a:r>
              <a:rPr lang="en-US" smtClean="0"/>
              <a:t>It would </a:t>
            </a:r>
            <a:r>
              <a:rPr lang="en-US" i="1" smtClean="0"/>
              <a:t>always</a:t>
            </a:r>
            <a:r>
              <a:rPr lang="en-US" smtClean="0"/>
              <a:t> “validate” the sender’s digital signature</a:t>
            </a:r>
          </a:p>
          <a:p>
            <a:pPr eaLnBrk="1" hangingPunct="1"/>
            <a:r>
              <a:rPr lang="en-US" smtClean="0"/>
              <a:t>Normally requires a digital certificate</a:t>
            </a:r>
          </a:p>
          <a:p>
            <a:pPr lvl="1" eaLnBrk="1" hangingPunct="1"/>
            <a:r>
              <a:rPr lang="en-US" smtClean="0"/>
              <a:t>File provided by a certificate authority (CA)</a:t>
            </a:r>
          </a:p>
          <a:p>
            <a:pPr lvl="2" eaLnBrk="1" hangingPunct="1"/>
            <a:r>
              <a:rPr lang="en-US" smtClean="0"/>
              <a:t>The certificate authority must be trustworthy</a:t>
            </a:r>
          </a:p>
          <a:p>
            <a:pPr lvl="1" eaLnBrk="1" hangingPunct="1"/>
            <a:r>
              <a:rPr lang="en-US" smtClean="0"/>
              <a:t>Digital certificate provides the subject’s (True Party’s) name and public key</a:t>
            </a:r>
          </a:p>
          <a:p>
            <a:pPr lvl="1" eaLnBrk="1" hangingPunct="1"/>
            <a:r>
              <a:rPr lang="en-US" smtClean="0"/>
              <a:t>Don’t confuse digital signatures and the digital certificates used to test digital signatures!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Finding the True Party’s Public Key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49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Autofit/>
          </a:bodyPr>
          <a:lstStyle/>
          <a:p>
            <a:pPr eaLnBrk="1" fontAlgn="auto" hangingPunct="1">
              <a:spcAft>
                <a:spcPts val="0"/>
              </a:spcAft>
              <a:defRPr/>
            </a:pPr>
            <a:r>
              <a:rPr lang="en-US" sz="2800" dirty="0" smtClean="0"/>
              <a:t>3.7: X.509 Digital Certificate Fields</a:t>
            </a:r>
            <a:endParaRPr lang="en-US" sz="2800" dirty="0"/>
          </a:p>
        </p:txBody>
      </p:sp>
      <p:graphicFrame>
        <p:nvGraphicFramePr>
          <p:cNvPr id="7" name="Table 6"/>
          <p:cNvGraphicFramePr>
            <a:graphicFrameLocks noGrp="1"/>
          </p:cNvGraphicFramePr>
          <p:nvPr/>
        </p:nvGraphicFramePr>
        <p:xfrm>
          <a:off x="533400" y="990600"/>
          <a:ext cx="8229600" cy="4981576"/>
        </p:xfrm>
        <a:graphic>
          <a:graphicData uri="http://schemas.openxmlformats.org/drawingml/2006/table">
            <a:tbl>
              <a:tblPr/>
              <a:tblGrid>
                <a:gridCol w="1752600"/>
                <a:gridCol w="6477000"/>
              </a:tblGrid>
              <a:tr h="428625">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Field</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Description</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2842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Version Number</a:t>
                      </a: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Version number of the X.509 standard. Most certificates follow Version 3. Different versions have different fields. This figure reflects the Version 3 standard.</a:t>
                      </a: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Issuer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Name of the Certificate Authority (CA).</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Serial Number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Unique serial number for the certificate, set by the CA.</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461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Subject </a:t>
                      </a:r>
                      <a:br>
                        <a:rPr kumimoji="0" lang="en-US" sz="2000" b="0" i="0" u="none" strike="noStrike" cap="none" normalizeH="0" baseline="0" smtClean="0">
                          <a:ln>
                            <a:noFill/>
                          </a:ln>
                          <a:solidFill>
                            <a:schemeClr val="tx1"/>
                          </a:solidFill>
                          <a:effectLst/>
                          <a:latin typeface="Arial" charset="0"/>
                          <a:cs typeface="Times New Roman" pitchFamily="18" charset="0"/>
                        </a:rPr>
                      </a:br>
                      <a:r>
                        <a:rPr kumimoji="0" lang="en-US" sz="2000" b="0" i="0" u="none" strike="noStrike" cap="none" normalizeH="0" baseline="0" smtClean="0">
                          <a:ln>
                            <a:noFill/>
                          </a:ln>
                          <a:solidFill>
                            <a:schemeClr val="tx1"/>
                          </a:solidFill>
                          <a:effectLst/>
                          <a:latin typeface="Arial" charset="0"/>
                          <a:cs typeface="Times New Roman" pitchFamily="18" charset="0"/>
                        </a:rPr>
                        <a:t>(True Party)</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name of the person, organization, computer, or program to which the certificate has been issued. This is the true party.</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4286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Public Key</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public key of the subject (the true party).</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85566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Public Key Algorithm</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algorithm the subject uses to sign messages with digital signatures.</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1752600" y="5791200"/>
            <a:ext cx="3810000" cy="762000"/>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fontAlgn="auto">
              <a:spcBef>
                <a:spcPts val="0"/>
              </a:spcBef>
              <a:spcAft>
                <a:spcPts val="0"/>
              </a:spcAft>
              <a:defRPr/>
            </a:pPr>
            <a:r>
              <a:rPr lang="en-US" sz="2000" dirty="0"/>
              <a:t>Certificate provides the True Party’s public </a:t>
            </a:r>
            <a:r>
              <a:rPr lang="en-US" sz="2000" dirty="0" smtClean="0"/>
              <a:t>key.</a:t>
            </a:r>
            <a:endParaRPr lang="en-US" sz="2000" dirty="0"/>
          </a:p>
        </p:txBody>
      </p:sp>
      <p:cxnSp>
        <p:nvCxnSpPr>
          <p:cNvPr id="9" name="Straight Arrow Connector 8"/>
          <p:cNvCxnSpPr/>
          <p:nvPr/>
        </p:nvCxnSpPr>
        <p:spPr>
          <a:xfrm rot="16200000" flipV="1">
            <a:off x="1638300" y="5219700"/>
            <a:ext cx="914400" cy="2286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ounded Rectangle 9"/>
          <p:cNvSpPr/>
          <p:nvPr/>
        </p:nvSpPr>
        <p:spPr>
          <a:xfrm>
            <a:off x="4191000" y="1295400"/>
            <a:ext cx="42672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Serial number allows the receiver to check if the digital certificate has been revoked by the </a:t>
            </a:r>
            <a:r>
              <a:rPr lang="en-US" dirty="0" smtClean="0"/>
              <a:t>CA.</a:t>
            </a:r>
            <a:endParaRPr lang="en-US" dirty="0"/>
          </a:p>
        </p:txBody>
      </p:sp>
      <p:cxnSp>
        <p:nvCxnSpPr>
          <p:cNvPr id="12" name="Straight Arrow Connector 11"/>
          <p:cNvCxnSpPr/>
          <p:nvPr/>
        </p:nvCxnSpPr>
        <p:spPr>
          <a:xfrm rot="16200000" flipV="1">
            <a:off x="1447800" y="4953000"/>
            <a:ext cx="1447800" cy="2286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563562"/>
          </a:xfrm>
        </p:spPr>
        <p:txBody>
          <a:bodyPr>
            <a:noAutofit/>
          </a:bodyPr>
          <a:lstStyle/>
          <a:p>
            <a:pPr eaLnBrk="1" fontAlgn="auto" hangingPunct="1">
              <a:spcAft>
                <a:spcPts val="0"/>
              </a:spcAft>
              <a:defRPr/>
            </a:pPr>
            <a:r>
              <a:rPr lang="en-US" sz="2800" dirty="0" smtClean="0"/>
              <a:t>3.7: X.509 Digital Certificate Fields</a:t>
            </a:r>
            <a:endParaRPr lang="en-US" sz="2800" dirty="0"/>
          </a:p>
        </p:txBody>
      </p:sp>
      <p:graphicFrame>
        <p:nvGraphicFramePr>
          <p:cNvPr id="7" name="Table 6"/>
          <p:cNvGraphicFramePr>
            <a:graphicFrameLocks noGrp="1"/>
          </p:cNvGraphicFramePr>
          <p:nvPr/>
        </p:nvGraphicFramePr>
        <p:xfrm>
          <a:off x="533400" y="1295400"/>
          <a:ext cx="8229600" cy="4038601"/>
        </p:xfrm>
        <a:graphic>
          <a:graphicData uri="http://schemas.openxmlformats.org/drawingml/2006/table">
            <a:tbl>
              <a:tblPr/>
              <a:tblGrid>
                <a:gridCol w="1752600"/>
                <a:gridCol w="6477000"/>
              </a:tblGrid>
              <a:tr h="422275">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Field</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2000" b="0" i="0" u="none" strike="noStrike" cap="none" normalizeH="0" baseline="0" smtClean="0">
                          <a:ln>
                            <a:noFill/>
                          </a:ln>
                          <a:solidFill>
                            <a:srgbClr val="FFFFFF"/>
                          </a:solidFill>
                          <a:effectLst/>
                          <a:latin typeface="Arial" charset="0"/>
                          <a:cs typeface="Times New Roman" pitchFamily="18" charset="0"/>
                        </a:rPr>
                        <a:t>Description</a:t>
                      </a:r>
                      <a:endParaRPr kumimoji="0" lang="en-US" sz="2000" b="1" i="0" u="none" strike="noStrike" cap="none" normalizeH="0" baseline="0" smtClean="0">
                        <a:ln>
                          <a:noFill/>
                        </a:ln>
                        <a:solidFill>
                          <a:srgbClr val="0000FF"/>
                        </a:solidFill>
                        <a:effectLst/>
                        <a:latin typeface="Arial" charset="0"/>
                        <a:cs typeface="Times New Roman" pitchFamily="18" charset="0"/>
                      </a:endParaRP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192563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Digital Signature</a:t>
                      </a:r>
                    </a:p>
                  </a:txBody>
                  <a:tcPr marL="98218" marR="9821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digital signature of the certificate, signed by the CA with the CA’s own private key.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For testing certificate authentication and integrity.</a:t>
                      </a:r>
                    </a:p>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User must know the CA’s public key independently.</a:t>
                      </a:r>
                    </a:p>
                  </a:txBody>
                  <a:tcPr marL="98218" marR="9821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B5E9F4"/>
                    </a:solidFill>
                  </a:tcPr>
                </a:tc>
              </a:tr>
              <a:tr h="126841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Signature Algorithm Identifier</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digital signature algorithm the CA uses to sign its certificates.</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222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Other Fields</a:t>
                      </a:r>
                    </a:p>
                  </a:txBody>
                  <a:tcPr marL="98218" marR="98218"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t>
                      </a:r>
                    </a:p>
                  </a:txBody>
                  <a:tcPr marL="98218" marR="98218"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Rounded Rectangle 5"/>
          <p:cNvSpPr/>
          <p:nvPr/>
        </p:nvSpPr>
        <p:spPr>
          <a:xfrm>
            <a:off x="3429000" y="4572000"/>
            <a:ext cx="4876800" cy="12954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2000" dirty="0"/>
              <a:t>The CA signs the cert with its own private key so that the cert’s validity can be checked for alterations.</a:t>
            </a:r>
          </a:p>
        </p:txBody>
      </p: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pPr>
              <a:defRPr/>
            </a:pPr>
            <a:r>
              <a:rPr lang="en-US" sz="2800" dirty="0" smtClean="0"/>
              <a:t>3.7: </a:t>
            </a:r>
            <a:r>
              <a:rPr lang="en-US" sz="3200" dirty="0" smtClean="0"/>
              <a:t>Digital certificate for Google.com</a:t>
            </a:r>
            <a:endParaRPr lang="en-US" sz="3200" dirty="0"/>
          </a:p>
        </p:txBody>
      </p:sp>
      <p:pic>
        <p:nvPicPr>
          <p:cNvPr id="6758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438400" y="1295400"/>
            <a:ext cx="3861500" cy="480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676400"/>
            <a:ext cx="8229600" cy="4330700"/>
          </a:xfrm>
        </p:spPr>
        <p:txBody>
          <a:bodyPr/>
          <a:lstStyle/>
          <a:p>
            <a:pPr eaLnBrk="1"/>
            <a:r>
              <a:rPr lang="en-US" b="1" smtClean="0"/>
              <a:t>Testing the Digital Signature</a:t>
            </a:r>
          </a:p>
          <a:p>
            <a:pPr lvl="1" eaLnBrk="1"/>
            <a:r>
              <a:rPr lang="en-US" smtClean="0"/>
              <a:t>The digital certificate has a digital signature of its own</a:t>
            </a:r>
          </a:p>
          <a:p>
            <a:pPr lvl="1" eaLnBrk="1"/>
            <a:r>
              <a:rPr lang="en-US" smtClean="0"/>
              <a:t>Signed with the Certificate Authority’s (CA’s) private key</a:t>
            </a:r>
          </a:p>
          <a:p>
            <a:pPr lvl="1" eaLnBrk="1"/>
            <a:r>
              <a:rPr lang="en-US" smtClean="0"/>
              <a:t>Must be tested with the CA’s well-known public key</a:t>
            </a:r>
          </a:p>
          <a:p>
            <a:pPr lvl="1" eaLnBrk="1"/>
            <a:r>
              <a:rPr lang="en-US" smtClean="0"/>
              <a:t>If the test works, the certificate is authentic and unmodified</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828800"/>
            <a:ext cx="8229600" cy="4178300"/>
          </a:xfrm>
        </p:spPr>
        <p:txBody>
          <a:bodyPr/>
          <a:lstStyle/>
          <a:p>
            <a:pPr eaLnBrk="1"/>
            <a:r>
              <a:rPr lang="en-US" b="1" smtClean="0"/>
              <a:t>Checking the Valid Period</a:t>
            </a:r>
          </a:p>
          <a:p>
            <a:pPr lvl="1" eaLnBrk="1">
              <a:spcBef>
                <a:spcPts val="1800"/>
              </a:spcBef>
            </a:pPr>
            <a:r>
              <a:rPr lang="en-US" smtClean="0"/>
              <a:t>Certificate is valid only during the valid period in the digital certificate (not shown in the figure)</a:t>
            </a:r>
          </a:p>
          <a:p>
            <a:pPr lvl="1" eaLnBrk="1">
              <a:spcBef>
                <a:spcPts val="1800"/>
              </a:spcBef>
            </a:pPr>
            <a:r>
              <a:rPr lang="en-US" smtClean="0"/>
              <a:t>If the current time is not within the valid period, reject the digital certificate</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Content Placeholder 1"/>
          <p:cNvSpPr>
            <a:spLocks noGrp="1"/>
          </p:cNvSpPr>
          <p:nvPr>
            <p:ph idx="1"/>
          </p:nvPr>
        </p:nvSpPr>
        <p:spPr>
          <a:xfrm>
            <a:off x="457200" y="1828800"/>
            <a:ext cx="8229600" cy="4178300"/>
          </a:xfrm>
        </p:spPr>
        <p:txBody>
          <a:bodyPr/>
          <a:lstStyle/>
          <a:p>
            <a:pPr eaLnBrk="1"/>
            <a:r>
              <a:rPr lang="en-US" b="1" smtClean="0"/>
              <a:t>Checking for Revocation</a:t>
            </a:r>
          </a:p>
          <a:p>
            <a:pPr lvl="1" eaLnBrk="1"/>
            <a:r>
              <a:rPr lang="en-US" smtClean="0"/>
              <a:t>Certificates may be revoked for improper behavior or other reasons</a:t>
            </a:r>
          </a:p>
          <a:p>
            <a:pPr lvl="1" eaLnBrk="1"/>
            <a:r>
              <a:rPr lang="en-US" smtClean="0"/>
              <a:t>Revocation must be tested</a:t>
            </a:r>
          </a:p>
          <a:p>
            <a:pPr lvl="1" eaLnBrk="1"/>
            <a:r>
              <a:rPr lang="en-US" smtClean="0"/>
              <a:t>Cannot be done by looking at fields within the certificate</a:t>
            </a:r>
          </a:p>
          <a:p>
            <a:pPr lvl="1" eaLnBrk="1"/>
            <a:r>
              <a:rPr lang="en-US" smtClean="0"/>
              <a:t>Receiver must check with the CA</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2" name="Content Placeholder 1"/>
          <p:cNvSpPr>
            <a:spLocks noGrp="1"/>
          </p:cNvSpPr>
          <p:nvPr>
            <p:ph idx="1"/>
          </p:nvPr>
        </p:nvSpPr>
        <p:spPr>
          <a:xfrm>
            <a:off x="457200" y="1676400"/>
            <a:ext cx="8229600" cy="4330700"/>
          </a:xfrm>
        </p:spPr>
        <p:txBody>
          <a:bodyPr/>
          <a:lstStyle/>
          <a:p>
            <a:pPr eaLnBrk="1"/>
            <a:r>
              <a:rPr lang="en-US" b="1" dirty="0" smtClean="0"/>
              <a:t>Checking for Revocation</a:t>
            </a:r>
          </a:p>
          <a:p>
            <a:pPr lvl="1" eaLnBrk="1"/>
            <a:r>
              <a:rPr lang="en-US" dirty="0" smtClean="0"/>
              <a:t>Verifier may download the entire certificate revocation list from the CA</a:t>
            </a:r>
          </a:p>
          <a:p>
            <a:pPr lvl="2" eaLnBrk="1"/>
            <a:r>
              <a:rPr lang="en-US" dirty="0" smtClean="0"/>
              <a:t>See if the serial number is on the certificate revocation list</a:t>
            </a:r>
          </a:p>
          <a:p>
            <a:pPr lvl="2" eaLnBrk="1"/>
            <a:r>
              <a:rPr lang="en-US" dirty="0" smtClean="0"/>
              <a:t>If so, do not accept the certificate</a:t>
            </a:r>
          </a:p>
          <a:p>
            <a:pPr lvl="1" eaLnBrk="1">
              <a:spcBef>
                <a:spcPts val="1800"/>
              </a:spcBef>
            </a:pPr>
            <a:r>
              <a:rPr lang="en-US" dirty="0" smtClean="0"/>
              <a:t>Or the verifier may send a query to the CA</a:t>
            </a:r>
          </a:p>
          <a:p>
            <a:pPr lvl="2" eaLnBrk="1"/>
            <a:r>
              <a:rPr lang="en-US" dirty="0" smtClean="0"/>
              <a:t>Requires the CA to support the Online Certificate Status Protocol</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Verifying the Digital Certificate</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28600"/>
            <a:ext cx="8229600" cy="944562"/>
          </a:xfrm>
        </p:spPr>
        <p:txBody>
          <a:bodyPr>
            <a:noAutofit/>
          </a:bodyPr>
          <a:lstStyle/>
          <a:p>
            <a:pPr eaLnBrk="1" fontAlgn="auto" hangingPunct="1">
              <a:spcAft>
                <a:spcPts val="0"/>
              </a:spcAft>
              <a:defRPr/>
            </a:pPr>
            <a:r>
              <a:rPr lang="en-US" sz="2400" dirty="0" smtClean="0"/>
              <a:t>3.7: Digital Signature and Digital Certificate in Authentication (overview)</a:t>
            </a:r>
            <a:endParaRPr lang="en-US" sz="2400" dirty="0"/>
          </a:p>
        </p:txBody>
      </p:sp>
      <p:pic>
        <p:nvPicPr>
          <p:cNvPr id="72709"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12878" t="16698" r="11913" b="7079"/>
          <a:stretch>
            <a:fillRect/>
          </a:stretch>
        </p:blipFill>
        <p:spPr bwMode="auto">
          <a:xfrm>
            <a:off x="990600" y="1066800"/>
            <a:ext cx="6992642" cy="50292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458200" cy="4953000"/>
          </a:xfrm>
        </p:spPr>
        <p:txBody>
          <a:bodyPr>
            <a:normAutofit fontScale="92500"/>
          </a:bodyPr>
          <a:lstStyle/>
          <a:p>
            <a:pPr marL="365760" indent="-256032" eaLnBrk="1" fontAlgn="auto" hangingPunct="1">
              <a:spcAft>
                <a:spcPts val="0"/>
              </a:spcAft>
              <a:buFont typeface="Wingdings 3"/>
              <a:buChar char=""/>
              <a:defRPr/>
            </a:pPr>
            <a:r>
              <a:rPr lang="en-US" dirty="0" smtClean="0"/>
              <a:t>Also Brings Message Integrity</a:t>
            </a:r>
          </a:p>
          <a:p>
            <a:pPr marL="621792" lvl="1" eaLnBrk="1" fontAlgn="auto" hangingPunct="1">
              <a:spcAft>
                <a:spcPts val="0"/>
              </a:spcAft>
              <a:buFont typeface="Verdana"/>
              <a:buChar char="◦"/>
              <a:defRPr/>
            </a:pPr>
            <a:r>
              <a:rPr lang="en-US" dirty="0" smtClean="0"/>
              <a:t>If the message has been altered, the authentication method will fail automatically</a:t>
            </a:r>
          </a:p>
          <a:p>
            <a:pPr marL="365760" indent="-256032" eaLnBrk="1" fontAlgn="auto" hangingPunct="1">
              <a:spcAft>
                <a:spcPts val="0"/>
              </a:spcAft>
              <a:buFont typeface="Wingdings 3"/>
              <a:buChar char=""/>
              <a:defRPr/>
            </a:pPr>
            <a:r>
              <a:rPr lang="en-US" dirty="0" smtClean="0"/>
              <a:t>Digital Signature Authentication</a:t>
            </a:r>
          </a:p>
          <a:p>
            <a:pPr marL="621792" lvl="1" eaLnBrk="1" fontAlgn="auto" hangingPunct="1">
              <a:spcAft>
                <a:spcPts val="0"/>
              </a:spcAft>
              <a:buFont typeface="Verdana"/>
              <a:buChar char="◦"/>
              <a:defRPr/>
            </a:pPr>
            <a:r>
              <a:rPr lang="en-US" dirty="0" smtClean="0"/>
              <a:t>Uses public key encryption for authentication</a:t>
            </a:r>
          </a:p>
          <a:p>
            <a:pPr marL="621792" lvl="1" eaLnBrk="1" fontAlgn="auto" hangingPunct="1">
              <a:spcAft>
                <a:spcPts val="0"/>
              </a:spcAft>
              <a:buFont typeface="Verdana"/>
              <a:buChar char="◦"/>
              <a:defRPr/>
            </a:pPr>
            <a:r>
              <a:rPr lang="en-US" dirty="0" smtClean="0"/>
              <a:t>Very strong but expensive</a:t>
            </a:r>
          </a:p>
          <a:p>
            <a:pPr marL="365760" indent="-256032" eaLnBrk="1" fontAlgn="auto" hangingPunct="1">
              <a:spcAft>
                <a:spcPts val="0"/>
              </a:spcAft>
              <a:buFont typeface="Wingdings 3"/>
              <a:buChar char=""/>
              <a:defRPr/>
            </a:pPr>
            <a:r>
              <a:rPr lang="en-US" dirty="0" smtClean="0"/>
              <a:t>Key-Hashed Message Authentication Codes</a:t>
            </a:r>
          </a:p>
          <a:p>
            <a:pPr marL="621792" lvl="1" eaLnBrk="1" fontAlgn="auto" hangingPunct="1">
              <a:spcAft>
                <a:spcPts val="0"/>
              </a:spcAft>
              <a:buFont typeface="Verdana"/>
              <a:buChar char="◦"/>
              <a:defRPr/>
            </a:pPr>
            <a:r>
              <a:rPr lang="en-US" dirty="0" smtClean="0"/>
              <a:t>An alternate authentication method using hashing</a:t>
            </a:r>
          </a:p>
          <a:p>
            <a:pPr marL="621792" lvl="1" eaLnBrk="1" fontAlgn="auto" hangingPunct="1">
              <a:spcAft>
                <a:spcPts val="0"/>
              </a:spcAft>
              <a:buFont typeface="Verdana"/>
              <a:buChar char="◦"/>
              <a:defRPr/>
            </a:pPr>
            <a:r>
              <a:rPr lang="en-US" dirty="0" smtClean="0"/>
              <a:t>Much less expensive than digital signature authentication</a:t>
            </a:r>
          </a:p>
          <a:p>
            <a:pPr marL="621792" lvl="1" eaLnBrk="1" fontAlgn="auto" hangingPunct="1">
              <a:spcAft>
                <a:spcPts val="0"/>
              </a:spcAft>
              <a:buFont typeface="Verdana"/>
              <a:buChar char="◦"/>
              <a:defRPr/>
            </a:pPr>
            <a:r>
              <a:rPr lang="en-US" dirty="0" smtClean="0"/>
              <a:t>Much more widely used</a:t>
            </a:r>
            <a:endParaRPr lang="en-US" dirty="0"/>
          </a:p>
        </p:txBody>
      </p:sp>
      <p:sp>
        <p:nvSpPr>
          <p:cNvPr id="5" name="Title 4"/>
          <p:cNvSpPr>
            <a:spLocks noGrp="1"/>
          </p:cNvSpPr>
          <p:nvPr>
            <p:ph type="title"/>
          </p:nvPr>
        </p:nvSpPr>
        <p:spPr>
          <a:xfrm>
            <a:off x="457200" y="152400"/>
            <a:ext cx="8229600" cy="990600"/>
          </a:xfrm>
        </p:spPr>
        <p:txBody>
          <a:bodyPr>
            <a:noAutofit/>
          </a:bodyPr>
          <a:lstStyle/>
          <a:p>
            <a:pPr eaLnBrk="1" fontAlgn="auto" hangingPunct="1">
              <a:spcAft>
                <a:spcPts val="0"/>
              </a:spcAft>
              <a:defRPr/>
            </a:pPr>
            <a:r>
              <a:rPr lang="en-US" sz="3200" dirty="0" smtClean="0"/>
              <a:t>3.7: Message-by-Message Authentication</a:t>
            </a:r>
            <a:endParaRPr lang="en-US" sz="32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219200"/>
            <a:ext cx="8229600" cy="4800600"/>
          </a:xfrm>
        </p:spPr>
        <p:txBody>
          <a:bodyPr/>
          <a:lstStyle/>
          <a:p>
            <a:pPr eaLnBrk="1" hangingPunct="1"/>
            <a:r>
              <a:rPr lang="en-US" smtClean="0"/>
              <a:t>Cryptography is the use of mathematical operations to protect messages traveling between parties or stored on a computer</a:t>
            </a:r>
          </a:p>
          <a:p>
            <a:pPr eaLnBrk="1" hangingPunct="1">
              <a:spcBef>
                <a:spcPts val="2400"/>
              </a:spcBef>
            </a:pPr>
            <a:r>
              <a:rPr lang="en-US" smtClean="0"/>
              <a:t>Confidentiality means that someone intercepting your communications cannot read them</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3.1: Cryptography</a:t>
            </a:r>
            <a:endParaRPr lang="en-US" dirty="0"/>
          </a:p>
        </p:txBody>
      </p:sp>
      <p:pic>
        <p:nvPicPr>
          <p:cNvPr id="19461" name="Picture 5" descr="C:\Users\Panko\Pictures\Microsoft Clip Organizer\j043262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3000" y="42672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462" name="Picture 6" descr="C:\Users\Panko\Pictures\Microsoft Clip Organizer\CG9B17.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477000" y="42672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2" name="Straight Arrow Connector 11"/>
          <p:cNvCxnSpPr>
            <a:stCxn id="1029" idx="1"/>
            <a:endCxn id="1030" idx="1"/>
          </p:cNvCxnSpPr>
          <p:nvPr/>
        </p:nvCxnSpPr>
        <p:spPr>
          <a:xfrm>
            <a:off x="2514600" y="4953000"/>
            <a:ext cx="3962400" cy="1588"/>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9464" name="Picture 7" descr="C:\Users\Panko\Pictures\Microsoft Clip Organizer\CG9B95.png"/>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159250" y="5029200"/>
            <a:ext cx="1371600" cy="1371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5" name="TextBox 13"/>
          <p:cNvSpPr txBox="1">
            <a:spLocks noChangeArrowheads="1"/>
          </p:cNvSpPr>
          <p:nvPr/>
        </p:nvSpPr>
        <p:spPr bwMode="auto">
          <a:xfrm>
            <a:off x="5226050" y="5029200"/>
            <a:ext cx="64135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800">
                <a:latin typeface="Lucida Sans Unicode" pitchFamily="34" charset="0"/>
              </a:rPr>
              <a:t>???</a:t>
            </a:r>
          </a:p>
        </p:txBody>
      </p:sp>
      <p:pic>
        <p:nvPicPr>
          <p:cNvPr id="19466" name="Picture 5" descr="C:\Users\Panko\Pictures\Microsoft Clip Organizer\CGDACE.pn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048000" y="3962400"/>
            <a:ext cx="1905000" cy="191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pic>
        <p:nvPicPr>
          <p:cNvPr id="74757"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549400"/>
            <a:ext cx="8458200" cy="431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59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5778" name="Picture 7"/>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2381250"/>
            <a:ext cx="8382000" cy="996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sp>
        <p:nvSpPr>
          <p:cNvPr id="6" name="Rounded Rectangle 5"/>
          <p:cNvSpPr/>
          <p:nvPr/>
        </p:nvSpPr>
        <p:spPr>
          <a:xfrm>
            <a:off x="1600200" y="3352800"/>
            <a:ext cx="5791200" cy="1828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As in the case of digital signatures, confidentiality is done to protect the plaintext.</a:t>
            </a:r>
          </a:p>
          <a:p>
            <a:pPr algn="ctr" fontAlgn="auto">
              <a:spcBef>
                <a:spcPts val="600"/>
              </a:spcBef>
              <a:spcAft>
                <a:spcPts val="0"/>
              </a:spcAft>
              <a:defRPr/>
            </a:pPr>
            <a:r>
              <a:rPr lang="en-US" dirty="0"/>
              <a:t>It is not needed for authentication and has nothing to do with authentication.</a:t>
            </a: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Autofit/>
          </a:bodyPr>
          <a:lstStyle/>
          <a:p>
            <a:pPr eaLnBrk="1" fontAlgn="auto" hangingPunct="1">
              <a:spcAft>
                <a:spcPts val="0"/>
              </a:spcAft>
              <a:defRPr/>
            </a:pPr>
            <a:r>
              <a:rPr lang="en-US" sz="2800" dirty="0" smtClean="0"/>
              <a:t>3.7: Key-Hashed Message Authentication Code (HMAC)</a:t>
            </a:r>
            <a:endParaRPr lang="en-US" sz="2800" dirty="0"/>
          </a:p>
        </p:txBody>
      </p:sp>
      <p:pic>
        <p:nvPicPr>
          <p:cNvPr id="76805"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28600" y="1752600"/>
            <a:ext cx="8675688" cy="3810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1"/>
          <p:cNvSpPr>
            <a:spLocks noGrp="1"/>
          </p:cNvSpPr>
          <p:nvPr>
            <p:ph idx="1"/>
          </p:nvPr>
        </p:nvSpPr>
        <p:spPr>
          <a:xfrm>
            <a:off x="457200" y="1371600"/>
            <a:ext cx="8229600" cy="4919663"/>
          </a:xfrm>
        </p:spPr>
        <p:txBody>
          <a:bodyPr/>
          <a:lstStyle/>
          <a:p>
            <a:pPr eaLnBrk="1" hangingPunct="1"/>
            <a:r>
              <a:rPr lang="en-US" smtClean="0"/>
              <a:t>Nonrepudiation means that the sender cannot deny that he or she sent a message</a:t>
            </a:r>
          </a:p>
          <a:p>
            <a:pPr eaLnBrk="1" hangingPunct="1"/>
            <a:r>
              <a:rPr lang="en-US" smtClean="0"/>
              <a:t>With digital signatures, the sender must use his or her private key</a:t>
            </a:r>
          </a:p>
          <a:p>
            <a:pPr lvl="1" eaLnBrk="1" hangingPunct="1"/>
            <a:r>
              <a:rPr lang="en-US" smtClean="0"/>
              <a:t>It is difficult to repudiate that you sent something if you use your private key</a:t>
            </a:r>
          </a:p>
          <a:p>
            <a:pPr eaLnBrk="1" hangingPunct="1"/>
            <a:r>
              <a:rPr lang="en-US" smtClean="0"/>
              <a:t>With HMACs, both parties know the key used to create the HMAC</a:t>
            </a:r>
          </a:p>
          <a:p>
            <a:pPr lvl="1" eaLnBrk="1" hangingPunct="1"/>
            <a:r>
              <a:rPr lang="en-US" smtClean="0"/>
              <a:t>The sender can repudiate the message, claiming that the receiver created it</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4000" dirty="0" smtClean="0"/>
              <a:t>3.7: </a:t>
            </a:r>
            <a:r>
              <a:rPr lang="en-US" dirty="0" err="1" smtClean="0"/>
              <a:t>Nonrepudiation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57200" y="1371600"/>
            <a:ext cx="8229600" cy="4919663"/>
          </a:xfrm>
        </p:spPr>
        <p:txBody>
          <a:bodyPr/>
          <a:lstStyle/>
          <a:p>
            <a:pPr eaLnBrk="1" hangingPunct="1"/>
            <a:r>
              <a:rPr lang="en-US" dirty="0"/>
              <a:t>P</a:t>
            </a:r>
            <a:r>
              <a:rPr lang="en-US" dirty="0" smtClean="0"/>
              <a:t>acket-level nonrepudiation is unimportant in most cases</a:t>
            </a:r>
          </a:p>
          <a:p>
            <a:pPr eaLnBrk="1" hangingPunct="1"/>
            <a:r>
              <a:rPr lang="en-US" dirty="0" smtClean="0"/>
              <a:t>The application message—an e-mail message, a contract, etc.—is the important thing</a:t>
            </a:r>
          </a:p>
          <a:p>
            <a:pPr eaLnBrk="1" hangingPunct="1"/>
            <a:r>
              <a:rPr lang="en-US" dirty="0" smtClean="0"/>
              <a:t>If the application layer message has its own digital signature, you have nonrepudiation for the application message, even if you use HMACs at the internet layer for packet authentication</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sz="4000" dirty="0" smtClean="0"/>
              <a:t>3.7: </a:t>
            </a:r>
            <a:r>
              <a:rPr lang="en-US" dirty="0" err="1" smtClean="0"/>
              <a:t>Nonrepudiation</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Content Placeholder 1"/>
          <p:cNvSpPr>
            <a:spLocks noGrp="1"/>
          </p:cNvSpPr>
          <p:nvPr>
            <p:ph idx="1"/>
          </p:nvPr>
        </p:nvSpPr>
        <p:spPr/>
        <p:txBody>
          <a:bodyPr/>
          <a:lstStyle/>
          <a:p>
            <a:pPr eaLnBrk="1"/>
            <a:r>
              <a:rPr lang="en-US" b="1" smtClean="0"/>
              <a:t>Replay Attacks</a:t>
            </a:r>
          </a:p>
          <a:p>
            <a:pPr lvl="1" eaLnBrk="1"/>
            <a:r>
              <a:rPr lang="en-US" smtClean="0"/>
              <a:t>Capture and then retransmit an encrypted message later</a:t>
            </a:r>
          </a:p>
          <a:p>
            <a:pPr lvl="1" eaLnBrk="1"/>
            <a:r>
              <a:rPr lang="en-US" smtClean="0"/>
              <a:t>May have a desired effect</a:t>
            </a:r>
          </a:p>
          <a:p>
            <a:pPr lvl="1" eaLnBrk="1"/>
            <a:r>
              <a:rPr lang="en-US" smtClean="0"/>
              <a:t>Even if the attacker cannot read the message</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Replay Attacks and Defenses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0898" name="Content Placeholder 1"/>
          <p:cNvSpPr>
            <a:spLocks noGrp="1"/>
          </p:cNvSpPr>
          <p:nvPr>
            <p:ph idx="1"/>
          </p:nvPr>
        </p:nvSpPr>
        <p:spPr/>
        <p:txBody>
          <a:bodyPr/>
          <a:lstStyle/>
          <a:p>
            <a:pPr eaLnBrk="1"/>
            <a:r>
              <a:rPr lang="en-US" b="1" smtClean="0"/>
              <a:t>Thwarting Replay Attacks</a:t>
            </a:r>
          </a:p>
          <a:p>
            <a:pPr lvl="1" eaLnBrk="1"/>
            <a:r>
              <a:rPr lang="en-US" smtClean="0"/>
              <a:t>Time stamps to ensure freshness of each message</a:t>
            </a:r>
          </a:p>
          <a:p>
            <a:pPr lvl="1" eaLnBrk="1"/>
            <a:r>
              <a:rPr lang="en-US" smtClean="0"/>
              <a:t>Sequence numbers so that repeated messages can be detected</a:t>
            </a:r>
          </a:p>
          <a:p>
            <a:pPr lvl="1" eaLnBrk="1"/>
            <a:r>
              <a:rPr lang="en-US" smtClean="0"/>
              <a:t>Nonces</a:t>
            </a:r>
          </a:p>
          <a:p>
            <a:pPr lvl="2" eaLnBrk="1"/>
            <a:r>
              <a:rPr lang="en-US" smtClean="0"/>
              <a:t>Unique randomly generated number placed in each request message</a:t>
            </a:r>
          </a:p>
          <a:p>
            <a:pPr lvl="2" eaLnBrk="1"/>
            <a:r>
              <a:rPr lang="en-US" smtClean="0"/>
              <a:t>Reflected in the response message</a:t>
            </a:r>
          </a:p>
          <a:p>
            <a:pPr lvl="2" eaLnBrk="1"/>
            <a:r>
              <a:rPr lang="en-US" smtClean="0"/>
              <a:t>If a request arrives with a previously used nonce, it is rejected</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sz="4000" dirty="0" smtClean="0"/>
              <a:t>3.7: </a:t>
            </a:r>
            <a:r>
              <a:rPr lang="en-US" dirty="0" smtClean="0"/>
              <a:t>Replay Attacks and Defenses</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685800"/>
          </a:xfrm>
        </p:spPr>
        <p:txBody>
          <a:bodyPr>
            <a:noAutofit/>
          </a:bodyPr>
          <a:lstStyle/>
          <a:p>
            <a:pPr eaLnBrk="1" fontAlgn="auto" hangingPunct="1">
              <a:spcAft>
                <a:spcPts val="0"/>
              </a:spcAft>
              <a:defRPr/>
            </a:pPr>
            <a:r>
              <a:rPr lang="en-US" sz="3200" dirty="0" smtClean="0"/>
              <a:t>3.7: Core Cryptographic Processes</a:t>
            </a:r>
            <a:endParaRPr lang="en-US" sz="3200" dirty="0"/>
          </a:p>
        </p:txBody>
      </p:sp>
      <p:graphicFrame>
        <p:nvGraphicFramePr>
          <p:cNvPr id="7" name="Table 6"/>
          <p:cNvGraphicFramePr>
            <a:graphicFrameLocks noGrp="1"/>
          </p:cNvGraphicFramePr>
          <p:nvPr>
            <p:extLst>
              <p:ext uri="{D42A27DB-BD31-4B8C-83A1-F6EECF244321}">
                <p14:modId xmlns:p14="http://schemas.microsoft.com/office/powerpoint/2010/main" val="2802135591"/>
              </p:ext>
            </p:extLst>
          </p:nvPr>
        </p:nvGraphicFramePr>
        <p:xfrm>
          <a:off x="685800" y="838201"/>
          <a:ext cx="8305800" cy="5181599"/>
        </p:xfrm>
        <a:graphic>
          <a:graphicData uri="http://schemas.openxmlformats.org/drawingml/2006/table">
            <a:tbl>
              <a:tblPr/>
              <a:tblGrid>
                <a:gridCol w="2057400"/>
                <a:gridCol w="2438400"/>
                <a:gridCol w="3810000"/>
              </a:tblGrid>
              <a:tr h="300567">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1800" b="1" i="0" u="none" strike="noStrike" cap="none" normalizeH="0" baseline="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Confidentiality</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9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Authentication</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39639D"/>
                    </a:solidFill>
                  </a:tcPr>
                </a:tc>
              </a:tr>
              <a:tr h="1202266">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smtClean="0">
                          <a:ln>
                            <a:noFill/>
                          </a:ln>
                          <a:solidFill>
                            <a:srgbClr val="FFFFFF"/>
                          </a:solidFill>
                          <a:effectLst/>
                          <a:latin typeface="Lucida Sans Unicode" pitchFamily="34" charset="0"/>
                        </a:rPr>
                        <a:t>Symmetric Key Encryption</a:t>
                      </a:r>
                      <a:endParaRPr kumimoji="0" lang="en-US" sz="1800" b="1" i="0" u="none" strike="noStrike" cap="none" normalizeH="0" baseline="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encrypts with key shared with the receiver.</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Not applicable.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r>
              <a:tr h="240453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dirty="0" smtClean="0">
                          <a:ln>
                            <a:noFill/>
                          </a:ln>
                          <a:solidFill>
                            <a:srgbClr val="FFFFFF"/>
                          </a:solidFill>
                          <a:effectLst/>
                          <a:latin typeface="Lucida Sans Unicode" pitchFamily="34" charset="0"/>
                        </a:rPr>
                        <a:t>Public Key Encryption</a:t>
                      </a:r>
                      <a:endParaRPr kumimoji="0" lang="en-US" sz="1800" b="1" i="0" u="none" strike="noStrike" cap="none" normalizeH="0" baseline="0" dirty="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encrypts with receiver’s public key. Receiver decrypts with the receiver’s own private key.</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Applicable. Sender (supplicant) encrypts with own private key. Receiver (verifier) decrypts with the public key of the true party, usually obtained from the true party’s digital certificate.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r>
              <a:tr h="1274233">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1" i="0" u="none" strike="noStrike" cap="none" normalizeH="0" baseline="0" dirty="0" smtClean="0">
                          <a:ln>
                            <a:noFill/>
                          </a:ln>
                          <a:solidFill>
                            <a:srgbClr val="FFFFFF"/>
                          </a:solidFill>
                          <a:effectLst/>
                          <a:latin typeface="Lucida Sans Unicode" pitchFamily="34" charset="0"/>
                        </a:rPr>
                        <a:t>Hashing</a:t>
                      </a:r>
                      <a:endParaRPr kumimoji="0" lang="en-US" sz="1800" b="1" i="0" u="none" strike="noStrike" cap="none" normalizeH="0" baseline="0" dirty="0" smtClean="0">
                        <a:ln>
                          <a:noFill/>
                        </a:ln>
                        <a:solidFill>
                          <a:srgbClr val="FFFFFF"/>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39639D"/>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rgbClr val="000000"/>
                          </a:solidFill>
                          <a:effectLst/>
                          <a:latin typeface="Lucida Sans Unicode" pitchFamily="34" charset="0"/>
                        </a:rPr>
                        <a:t>Not applicable.</a:t>
                      </a:r>
                      <a:endParaRPr kumimoji="0" lang="en-US" sz="1800" b="0" i="0" u="none" strike="noStrike" cap="none" normalizeH="0" baseline="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dirty="0" smtClean="0">
                          <a:ln>
                            <a:noFill/>
                          </a:ln>
                          <a:solidFill>
                            <a:srgbClr val="000000"/>
                          </a:solidFill>
                          <a:effectLst/>
                          <a:latin typeface="Lucida Sans Unicode" pitchFamily="34" charset="0"/>
                        </a:rPr>
                        <a:t>Applicable. Used in MS-CHAP for initial authentication and in HMACs for message-by-message authentication.</a:t>
                      </a:r>
                      <a:endParaRPr kumimoji="0" lang="en-US" sz="1800" b="0" i="0" u="none" strike="noStrike" cap="none" normalizeH="0" baseline="0" dirty="0" smtClean="0">
                        <a:ln>
                          <a:noFill/>
                        </a:ln>
                        <a:solidFill>
                          <a:srgbClr val="000000"/>
                        </a:solidFill>
                        <a:effectLst/>
                        <a:latin typeface="Arial" charset="0"/>
                        <a:cs typeface="Times New Roman" pitchFamily="18" charset="0"/>
                      </a:endParaRPr>
                    </a:p>
                  </a:txBody>
                  <a:tcPr marL="115436" marR="115436" marT="0" marB="0"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4DFEF"/>
                    </a:solid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6933" y="6443133"/>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970" name="Content Placeholder 1"/>
          <p:cNvSpPr>
            <a:spLocks noGrp="1"/>
          </p:cNvSpPr>
          <p:nvPr>
            <p:ph idx="1"/>
          </p:nvPr>
        </p:nvSpPr>
        <p:spPr/>
        <p:txBody>
          <a:bodyPr/>
          <a:lstStyle/>
          <a:p>
            <a:pPr eaLnBrk="1"/>
            <a:r>
              <a:rPr lang="en-US" b="1" smtClean="0"/>
              <a:t>Quantum Mechanics</a:t>
            </a:r>
          </a:p>
          <a:p>
            <a:pPr lvl="1" eaLnBrk="1"/>
            <a:r>
              <a:rPr lang="en-US" smtClean="0"/>
              <a:t>Describes the behavior of fundamental particles</a:t>
            </a:r>
          </a:p>
          <a:p>
            <a:pPr lvl="1" eaLnBrk="1"/>
            <a:r>
              <a:rPr lang="en-US" smtClean="0"/>
              <a:t>Complex and even weird results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0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371600"/>
            <a:ext cx="8229600" cy="4800600"/>
          </a:xfrm>
        </p:spPr>
        <p:txBody>
          <a:bodyPr/>
          <a:lstStyle/>
          <a:p>
            <a:pPr eaLnBrk="1" hangingPunct="1">
              <a:spcBef>
                <a:spcPts val="2400"/>
              </a:spcBef>
            </a:pPr>
            <a:r>
              <a:rPr lang="en-US" smtClean="0"/>
              <a:t>Confidentiality is only one cryptographic protection</a:t>
            </a:r>
          </a:p>
          <a:p>
            <a:pPr eaLnBrk="1" hangingPunct="1"/>
            <a:r>
              <a:rPr lang="en-US" smtClean="0"/>
              <a:t>Authentication means proving one’s identity to another so they can trust you more</a:t>
            </a:r>
          </a:p>
          <a:p>
            <a:pPr eaLnBrk="1" hangingPunct="1"/>
            <a:r>
              <a:rPr lang="en-US" smtClean="0"/>
              <a:t>Integrity means that the message cannot be changed or, if it is change, that this change will be detected</a:t>
            </a:r>
          </a:p>
          <a:p>
            <a:pPr eaLnBrk="1" hangingPunct="1"/>
            <a:r>
              <a:rPr lang="en-US" smtClean="0"/>
              <a:t>Known as the CIA of cryptography</a:t>
            </a:r>
          </a:p>
          <a:p>
            <a:pPr lvl="1" eaLnBrk="1" hangingPunct="1"/>
            <a:r>
              <a:rPr lang="en-US" smtClean="0"/>
              <a:t>No, not </a:t>
            </a:r>
            <a:r>
              <a:rPr lang="en-US" i="1" smtClean="0"/>
              <a:t>that</a:t>
            </a:r>
            <a:r>
              <a:rPr lang="en-US" smtClean="0"/>
              <a:t> CIA</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dirty="0" smtClean="0"/>
              <a:t>3.1: Cryptography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4994" name="Content Placeholder 1"/>
          <p:cNvSpPr>
            <a:spLocks noGrp="1"/>
          </p:cNvSpPr>
          <p:nvPr>
            <p:ph idx="1"/>
          </p:nvPr>
        </p:nvSpPr>
        <p:spPr>
          <a:xfrm>
            <a:off x="457200" y="1481138"/>
            <a:ext cx="8153400" cy="4525962"/>
          </a:xfrm>
        </p:spPr>
        <p:txBody>
          <a:bodyPr/>
          <a:lstStyle/>
          <a:p>
            <a:pPr eaLnBrk="1"/>
            <a:r>
              <a:rPr lang="en-US" b="1" smtClean="0"/>
              <a:t>Quantum Key Distribution</a:t>
            </a:r>
          </a:p>
          <a:p>
            <a:pPr lvl="1" eaLnBrk="1"/>
            <a:r>
              <a:rPr lang="en-US" smtClean="0"/>
              <a:t>Transmits a very long key—as long as the message</a:t>
            </a:r>
          </a:p>
          <a:p>
            <a:pPr lvl="1" eaLnBrk="1"/>
            <a:r>
              <a:rPr lang="en-US" smtClean="0"/>
              <a:t>This is a one-time key that will not be used again</a:t>
            </a:r>
          </a:p>
          <a:p>
            <a:pPr lvl="1" eaLnBrk="1"/>
            <a:r>
              <a:rPr lang="en-US" smtClean="0"/>
              <a:t>A one-time key as long as a message cannot be cracked by cryptanalysis</a:t>
            </a:r>
          </a:p>
          <a:p>
            <a:pPr lvl="1" eaLnBrk="1"/>
            <a:r>
              <a:rPr lang="en-US" smtClean="0"/>
              <a:t>If an interceptor reads part of the key in transit, this will be immediately apparent to the sender and receiver</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69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6018" name="Content Placeholder 1"/>
          <p:cNvSpPr>
            <a:spLocks noGrp="1"/>
          </p:cNvSpPr>
          <p:nvPr>
            <p:ph idx="1"/>
          </p:nvPr>
        </p:nvSpPr>
        <p:spPr>
          <a:xfrm>
            <a:off x="457200" y="1481138"/>
            <a:ext cx="8001000" cy="4525962"/>
          </a:xfrm>
        </p:spPr>
        <p:txBody>
          <a:bodyPr/>
          <a:lstStyle/>
          <a:p>
            <a:pPr eaLnBrk="1"/>
            <a:r>
              <a:rPr lang="en-US" b="1" smtClean="0"/>
              <a:t>Quantum Key Cracking</a:t>
            </a:r>
          </a:p>
          <a:p>
            <a:pPr lvl="1" eaLnBrk="1"/>
            <a:r>
              <a:rPr lang="en-US" smtClean="0"/>
              <a:t>Tests many keys simultaneously</a:t>
            </a:r>
          </a:p>
          <a:p>
            <a:pPr lvl="1" eaLnBrk="1"/>
            <a:r>
              <a:rPr lang="en-US" smtClean="0"/>
              <a:t>If quantum key cracking becomes capable of working on long keys, today’s strong key lengths will offer no protection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sz="4400" dirty="0" smtClean="0"/>
              <a:t>3.8: </a:t>
            </a:r>
            <a:r>
              <a:rPr lang="en-US" dirty="0" smtClean="0"/>
              <a:t>Quantum Security</a:t>
            </a:r>
            <a:endParaRPr lang="en-US"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3.9  Cryptographic Systems</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80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 y="1042988"/>
            <a:ext cx="8696325" cy="5029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715962"/>
          </a:xfrm>
        </p:spPr>
        <p:txBody>
          <a:bodyPr/>
          <a:lstStyle/>
          <a:p>
            <a:pPr fontAlgn="auto">
              <a:spcAft>
                <a:spcPts val="0"/>
              </a:spcAft>
              <a:defRPr/>
            </a:pPr>
            <a:r>
              <a:rPr lang="en-US" sz="2800" dirty="0" smtClean="0"/>
              <a:t>3.9: Cryptographic Systems</a:t>
            </a:r>
            <a:endParaRPr lang="en-US" sz="2800" dirty="0"/>
          </a:p>
        </p:txBody>
      </p:sp>
      <p:sp>
        <p:nvSpPr>
          <p:cNvPr id="6" name="Rounded Rectangle 5"/>
          <p:cNvSpPr/>
          <p:nvPr/>
        </p:nvSpPr>
        <p:spPr>
          <a:xfrm>
            <a:off x="1790700" y="1066800"/>
            <a:ext cx="6019800" cy="762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7" name="Rounded Rectangle 6"/>
          <p:cNvSpPr/>
          <p:nvPr/>
        </p:nvSpPr>
        <p:spPr>
          <a:xfrm>
            <a:off x="1790700" y="2133600"/>
            <a:ext cx="6019800" cy="25908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8" name="Rounded Rectangle 7"/>
          <p:cNvSpPr/>
          <p:nvPr/>
        </p:nvSpPr>
        <p:spPr>
          <a:xfrm>
            <a:off x="1790700" y="5029200"/>
            <a:ext cx="6019800" cy="1143000"/>
          </a:xfrm>
          <a:prstGeom prst="roundRect">
            <a:avLst/>
          </a:prstGeom>
          <a:noFill/>
          <a:ln w="28575"/>
        </p:spPr>
        <p:style>
          <a:lnRef idx="1">
            <a:schemeClr val="accent1"/>
          </a:lnRef>
          <a:fillRef idx="2">
            <a:schemeClr val="accent1"/>
          </a:fillRef>
          <a:effectRef idx="1">
            <a:schemeClr val="accent1"/>
          </a:effectRef>
          <a:fontRef idx="minor">
            <a:schemeClr val="dk1"/>
          </a:fontRef>
        </p:style>
        <p:txBody>
          <a:bodyPr anchor="ctr"/>
          <a:lstStyle/>
          <a:p>
            <a:pPr algn="ctr"/>
            <a:endParaRPr lang="en-US">
              <a:solidFill>
                <a:srgbClr val="000000"/>
              </a:solidFill>
            </a:endParaRPr>
          </a:p>
        </p:txBody>
      </p:sp>
      <p:sp>
        <p:nvSpPr>
          <p:cNvPr id="9"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90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3825" y="1228725"/>
            <a:ext cx="8616950"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228600" y="274638"/>
            <a:ext cx="8229600" cy="792162"/>
          </a:xfrm>
        </p:spPr>
        <p:txBody>
          <a:bodyPr>
            <a:normAutofit/>
          </a:bodyPr>
          <a:lstStyle/>
          <a:p>
            <a:pPr fontAlgn="auto">
              <a:spcAft>
                <a:spcPts val="0"/>
              </a:spcAft>
              <a:defRPr/>
            </a:pPr>
            <a:r>
              <a:rPr lang="en-US" sz="2800" dirty="0" smtClean="0"/>
              <a:t>3.9: Virtual Private Networks (VPNs)</a:t>
            </a:r>
            <a:endParaRPr lang="en-US" sz="2800" dirty="0"/>
          </a:p>
        </p:txBody>
      </p:sp>
      <p:sp>
        <p:nvSpPr>
          <p:cNvPr id="6" name="Rounded Rectangle 5"/>
          <p:cNvSpPr/>
          <p:nvPr/>
        </p:nvSpPr>
        <p:spPr>
          <a:xfrm>
            <a:off x="0" y="4800600"/>
            <a:ext cx="3505200" cy="1143000"/>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73</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3.1  What is Cryptography</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Symmetric Key Encryption Ciphers</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Cryptographic System Standards</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The Negotiation Stage</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Initial Authentication Stage</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The Keying Stage</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Message-by-Message Authentication</a:t>
            </a: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Quantum Security</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Cryptographic Systems</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3</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SSL/TLS and </a:t>
            </a:r>
            <a:r>
              <a:rPr lang="en-US" sz="28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IPsec</a:t>
            </a:r>
            <a:endPar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endParaRPr>
          </a:p>
        </p:txBody>
      </p:sp>
      <p:sp>
        <p:nvSpPr>
          <p:cNvPr id="18" name="Slide Number Placeholder 3"/>
          <p:cNvSpPr>
            <a:spLocks noGrp="1"/>
          </p:cNvSpPr>
          <p:nvPr>
            <p:ph type="sldNum" sz="quarter" idx="11"/>
          </p:nvPr>
        </p:nvSpPr>
        <p:spPr bwMode="auto">
          <a:xfrm>
            <a:off x="152400" y="63246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74</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04800" y="1447800"/>
            <a:ext cx="8610600" cy="2625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lstStyle/>
          <a:p>
            <a:pPr fontAlgn="auto">
              <a:spcAft>
                <a:spcPts val="0"/>
              </a:spcAft>
              <a:defRPr/>
            </a:pPr>
            <a:r>
              <a:rPr lang="en-US" sz="2400" dirty="0" smtClean="0"/>
              <a:t>3.10: Host-to-Host SSL/TLS VPN</a:t>
            </a:r>
            <a:endParaRPr lang="en-US" sz="2400" dirty="0"/>
          </a:p>
        </p:txBody>
      </p:sp>
      <p:sp>
        <p:nvSpPr>
          <p:cNvPr id="6" name="Rounded Rectangle 5"/>
          <p:cNvSpPr/>
          <p:nvPr/>
        </p:nvSpPr>
        <p:spPr>
          <a:xfrm>
            <a:off x="2514600" y="2209800"/>
            <a:ext cx="4267200" cy="609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75</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216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914400" y="1017589"/>
            <a:ext cx="7831678" cy="5002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152400" y="76200"/>
            <a:ext cx="8458200" cy="1143000"/>
          </a:xfrm>
        </p:spPr>
        <p:txBody>
          <a:bodyPr/>
          <a:lstStyle/>
          <a:p>
            <a:pPr fontAlgn="auto">
              <a:spcAft>
                <a:spcPts val="0"/>
              </a:spcAft>
              <a:defRPr/>
            </a:pPr>
            <a:r>
              <a:rPr lang="en-US" sz="2400" dirty="0" smtClean="0"/>
              <a:t>3.10: SSL/TLS and Remote Access VPN Using a Gateway</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76</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fontAlgn="auto">
              <a:spcAft>
                <a:spcPts val="0"/>
              </a:spcAft>
              <a:defRPr/>
            </a:pPr>
            <a:r>
              <a:rPr lang="en-US" sz="2800" dirty="0" smtClean="0"/>
              <a:t>3.10: IP Security (</a:t>
            </a:r>
            <a:r>
              <a:rPr lang="en-US" sz="2800" dirty="0" err="1" smtClean="0"/>
              <a:t>IPsec</a:t>
            </a:r>
            <a:r>
              <a:rPr lang="en-US" sz="2800" dirty="0" smtClean="0"/>
              <a:t>) versus SSL/TLS</a:t>
            </a:r>
            <a:endParaRPr lang="en-US" sz="2800" dirty="0"/>
          </a:p>
        </p:txBody>
      </p:sp>
      <p:graphicFrame>
        <p:nvGraphicFramePr>
          <p:cNvPr id="7" name="Table 6"/>
          <p:cNvGraphicFramePr>
            <a:graphicFrameLocks noGrp="1"/>
          </p:cNvGraphicFramePr>
          <p:nvPr/>
        </p:nvGraphicFramePr>
        <p:xfrm>
          <a:off x="228600" y="1219200"/>
          <a:ext cx="8534400" cy="4953000"/>
        </p:xfrm>
        <a:graphic>
          <a:graphicData uri="http://schemas.openxmlformats.org/drawingml/2006/table">
            <a:tbl>
              <a:tblPr/>
              <a:tblGrid>
                <a:gridCol w="4818063"/>
                <a:gridCol w="1917700"/>
                <a:gridCol w="1798637"/>
              </a:tblGrid>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SSL/TLS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IPsec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808080"/>
                    </a:solid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standard</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security protections</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Gold Standard</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Supports central management</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Complexity and expense</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Lower</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Higher</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Layer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Transport</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Internet</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Transparently protects all higher-layer traffic</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275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Works with IPv4 and IPv6</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55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Modes of operation</a:t>
                      </a:r>
                    </a:p>
                  </a:txBody>
                  <a:tcPr marL="128588" marR="128588"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NA</a:t>
                      </a:r>
                    </a:p>
                  </a:txBody>
                  <a:tcPr marL="128588" marR="128588"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Transport, Tunnel</a:t>
                      </a:r>
                    </a:p>
                  </a:txBody>
                  <a:tcPr marL="128588" marR="128588"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77</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3350" y="1866900"/>
            <a:ext cx="8801100" cy="2914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fontAlgn="auto">
              <a:spcAft>
                <a:spcPts val="0"/>
              </a:spcAft>
              <a:defRPr/>
            </a:pPr>
            <a:r>
              <a:rPr lang="en-US" sz="2800" dirty="0" smtClean="0"/>
              <a:t>3.10: </a:t>
            </a:r>
            <a:r>
              <a:rPr lang="en-US" sz="2800" dirty="0" err="1" smtClean="0"/>
              <a:t>IPsec</a:t>
            </a:r>
            <a:r>
              <a:rPr lang="en-US" sz="2800" dirty="0" smtClean="0"/>
              <a:t> Operation: Tunnel and Transport Modes </a:t>
            </a:r>
            <a:endParaRPr lang="en-US" sz="2800" dirty="0"/>
          </a:p>
        </p:txBody>
      </p:sp>
      <p:sp>
        <p:nvSpPr>
          <p:cNvPr id="6" name="Rounded Rectangle 5"/>
          <p:cNvSpPr/>
          <p:nvPr/>
        </p:nvSpPr>
        <p:spPr>
          <a:xfrm>
            <a:off x="1600200" y="3200400"/>
            <a:ext cx="1143000" cy="838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ounded Rectangle 6"/>
          <p:cNvSpPr/>
          <p:nvPr/>
        </p:nvSpPr>
        <p:spPr>
          <a:xfrm>
            <a:off x="7315200" y="3429000"/>
            <a:ext cx="1676400" cy="1600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1447800" y="2743200"/>
            <a:ext cx="6477000" cy="381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Rounded Rectangle 8"/>
          <p:cNvSpPr/>
          <p:nvPr/>
        </p:nvSpPr>
        <p:spPr>
          <a:xfrm>
            <a:off x="6248400" y="10668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1.</a:t>
            </a:r>
          </a:p>
          <a:p>
            <a:pPr algn="ctr" fontAlgn="auto">
              <a:spcBef>
                <a:spcPts val="0"/>
              </a:spcBef>
              <a:spcAft>
                <a:spcPts val="0"/>
              </a:spcAft>
              <a:defRPr/>
            </a:pPr>
            <a:r>
              <a:rPr lang="en-US" dirty="0"/>
              <a:t>End-to-End</a:t>
            </a:r>
          </a:p>
          <a:p>
            <a:pPr algn="ctr" fontAlgn="auto">
              <a:spcBef>
                <a:spcPts val="0"/>
              </a:spcBef>
              <a:spcAft>
                <a:spcPts val="0"/>
              </a:spcAft>
              <a:defRPr/>
            </a:pPr>
            <a:r>
              <a:rPr lang="en-US" dirty="0"/>
              <a:t>Security</a:t>
            </a:r>
          </a:p>
          <a:p>
            <a:pPr algn="ctr" fontAlgn="auto">
              <a:spcBef>
                <a:spcPts val="0"/>
              </a:spcBef>
              <a:spcAft>
                <a:spcPts val="0"/>
              </a:spcAft>
              <a:defRPr/>
            </a:pPr>
            <a:r>
              <a:rPr lang="en-US" dirty="0"/>
              <a:t>(Good)</a:t>
            </a:r>
          </a:p>
        </p:txBody>
      </p:sp>
      <p:sp>
        <p:nvSpPr>
          <p:cNvPr id="10" name="Rounded Rectangle 9"/>
          <p:cNvSpPr/>
          <p:nvPr/>
        </p:nvSpPr>
        <p:spPr>
          <a:xfrm>
            <a:off x="1905000" y="46482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Security in</a:t>
            </a:r>
            <a:br>
              <a:rPr lang="en-US" dirty="0"/>
            </a:br>
            <a:r>
              <a:rPr lang="en-US" dirty="0"/>
              <a:t>Site Network</a:t>
            </a:r>
          </a:p>
          <a:p>
            <a:pPr algn="ctr" fontAlgn="auto">
              <a:spcBef>
                <a:spcPts val="0"/>
              </a:spcBef>
              <a:spcAft>
                <a:spcPts val="0"/>
              </a:spcAft>
              <a:defRPr/>
            </a:pPr>
            <a:r>
              <a:rPr lang="en-US" dirty="0"/>
              <a:t>(Good)</a:t>
            </a:r>
          </a:p>
        </p:txBody>
      </p:sp>
      <p:sp>
        <p:nvSpPr>
          <p:cNvPr id="11" name="Rounded Rectangle 10"/>
          <p:cNvSpPr/>
          <p:nvPr/>
        </p:nvSpPr>
        <p:spPr>
          <a:xfrm>
            <a:off x="4876800" y="45720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3.</a:t>
            </a:r>
          </a:p>
          <a:p>
            <a:pPr algn="ctr" fontAlgn="auto">
              <a:spcBef>
                <a:spcPts val="0"/>
              </a:spcBef>
              <a:spcAft>
                <a:spcPts val="0"/>
              </a:spcAft>
              <a:defRPr/>
            </a:pPr>
            <a:r>
              <a:rPr lang="en-US" dirty="0"/>
              <a:t>Setup Cost</a:t>
            </a:r>
          </a:p>
          <a:p>
            <a:pPr algn="ctr" fontAlgn="auto">
              <a:spcBef>
                <a:spcPts val="0"/>
              </a:spcBef>
              <a:spcAft>
                <a:spcPts val="0"/>
              </a:spcAft>
              <a:defRPr/>
            </a:pPr>
            <a:r>
              <a:rPr lang="en-US" dirty="0"/>
              <a:t>On Each Host</a:t>
            </a:r>
          </a:p>
          <a:p>
            <a:pPr algn="ctr" fontAlgn="auto">
              <a:spcBef>
                <a:spcPts val="0"/>
              </a:spcBef>
              <a:spcAft>
                <a:spcPts val="0"/>
              </a:spcAft>
              <a:defRPr/>
            </a:pPr>
            <a:r>
              <a:rPr lang="en-US" dirty="0"/>
              <a:t>(Costly)</a:t>
            </a:r>
          </a:p>
        </p:txBody>
      </p:sp>
      <p:cxnSp>
        <p:nvCxnSpPr>
          <p:cNvPr id="13" name="Straight Arrow Connector 12"/>
          <p:cNvCxnSpPr/>
          <p:nvPr/>
        </p:nvCxnSpPr>
        <p:spPr>
          <a:xfrm flipH="1">
            <a:off x="6019800" y="2286000"/>
            <a:ext cx="304800" cy="3810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10" idx="0"/>
          </p:cNvCxnSpPr>
          <p:nvPr/>
        </p:nvCxnSpPr>
        <p:spPr>
          <a:xfrm rot="16200000" flipV="1">
            <a:off x="2419350" y="4210050"/>
            <a:ext cx="609600" cy="2667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7" idx="1"/>
          </p:cNvCxnSpPr>
          <p:nvPr/>
        </p:nvCxnSpPr>
        <p:spPr>
          <a:xfrm flipV="1">
            <a:off x="6705600" y="4229100"/>
            <a:ext cx="6096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3867150" y="1905000"/>
            <a:ext cx="1600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78</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a:xfrm>
            <a:off x="457200" y="1447800"/>
            <a:ext cx="8229600" cy="4724400"/>
          </a:xfrm>
        </p:spPr>
        <p:txBody>
          <a:bodyPr/>
          <a:lstStyle/>
          <a:p>
            <a:pPr eaLnBrk="1" hangingPunct="1"/>
            <a:r>
              <a:rPr lang="en-US" smtClean="0"/>
              <a:t>Encryption for confidentiality needs a cipher (mathematical method) to encrypt and decrypt</a:t>
            </a:r>
          </a:p>
          <a:p>
            <a:pPr lvl="1" eaLnBrk="1" hangingPunct="1">
              <a:spcBef>
                <a:spcPts val="600"/>
              </a:spcBef>
            </a:pPr>
            <a:r>
              <a:rPr lang="en-US" smtClean="0"/>
              <a:t>The cipher cannot be kept secret</a:t>
            </a:r>
          </a:p>
          <a:p>
            <a:pPr eaLnBrk="1" hangingPunct="1"/>
            <a:r>
              <a:rPr lang="en-US" smtClean="0"/>
              <a:t>The two parties using the cipher also need to know a secret key or keys</a:t>
            </a:r>
          </a:p>
          <a:p>
            <a:pPr lvl="1" eaLnBrk="1" hangingPunct="1"/>
            <a:r>
              <a:rPr lang="en-US" smtClean="0"/>
              <a:t>A key is merely a long stream of bits (1s and 0s)</a:t>
            </a:r>
          </a:p>
          <a:p>
            <a:pPr lvl="1" eaLnBrk="1" hangingPunct="1"/>
            <a:r>
              <a:rPr lang="en-US" smtClean="0"/>
              <a:t>The key or keys </a:t>
            </a:r>
            <a:r>
              <a:rPr lang="en-US" i="1" smtClean="0"/>
              <a:t>must</a:t>
            </a:r>
            <a:r>
              <a:rPr lang="en-US" smtClean="0"/>
              <a:t> be kept secret</a:t>
            </a:r>
          </a:p>
          <a:p>
            <a:pPr eaLnBrk="1" hangingPunct="1"/>
            <a:r>
              <a:rPr lang="en-US" smtClean="0"/>
              <a:t>Cryptanalysts attempt to crack (find) the key</a:t>
            </a:r>
          </a:p>
        </p:txBody>
      </p:sp>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mtClean="0"/>
              <a:t>3.1: Cryptography</a:t>
            </a:r>
            <a:endParaRPr lang="en-US" dirty="0"/>
          </a:p>
        </p:txBody>
      </p:sp>
      <p:sp>
        <p:nvSpPr>
          <p:cNvPr id="8"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1925" y="1819275"/>
            <a:ext cx="8743950" cy="2809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fontAlgn="auto">
              <a:spcAft>
                <a:spcPts val="0"/>
              </a:spcAft>
              <a:defRPr/>
            </a:pPr>
            <a:r>
              <a:rPr lang="en-US" sz="2800" dirty="0" smtClean="0"/>
              <a:t>3.10: </a:t>
            </a:r>
            <a:r>
              <a:rPr lang="en-US" sz="2800" dirty="0" err="1" smtClean="0"/>
              <a:t>IPsec</a:t>
            </a:r>
            <a:r>
              <a:rPr lang="en-US" sz="2800" dirty="0" smtClean="0"/>
              <a:t> Operation: Tunnel and Transport Modes </a:t>
            </a:r>
            <a:endParaRPr lang="en-US" sz="2800" dirty="0"/>
          </a:p>
        </p:txBody>
      </p:sp>
      <p:sp>
        <p:nvSpPr>
          <p:cNvPr id="6" name="Rounded Rectangle 5"/>
          <p:cNvSpPr/>
          <p:nvPr/>
        </p:nvSpPr>
        <p:spPr>
          <a:xfrm>
            <a:off x="1524000" y="3429000"/>
            <a:ext cx="1143000" cy="1066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Rounded Rectangle 6"/>
          <p:cNvSpPr/>
          <p:nvPr/>
        </p:nvSpPr>
        <p:spPr>
          <a:xfrm>
            <a:off x="8077200" y="3810000"/>
            <a:ext cx="7620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2057400" y="48006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No Security in</a:t>
            </a:r>
            <a:br>
              <a:rPr lang="en-US" dirty="0"/>
            </a:br>
            <a:r>
              <a:rPr lang="en-US" dirty="0"/>
              <a:t>Site Network</a:t>
            </a:r>
          </a:p>
          <a:p>
            <a:pPr algn="ctr" fontAlgn="auto">
              <a:spcBef>
                <a:spcPts val="0"/>
              </a:spcBef>
              <a:spcAft>
                <a:spcPts val="0"/>
              </a:spcAft>
              <a:defRPr/>
            </a:pPr>
            <a:r>
              <a:rPr lang="en-US" dirty="0"/>
              <a:t>(Bad)</a:t>
            </a:r>
          </a:p>
        </p:txBody>
      </p:sp>
      <p:sp>
        <p:nvSpPr>
          <p:cNvPr id="9" name="Rounded Rectangle 8"/>
          <p:cNvSpPr/>
          <p:nvPr/>
        </p:nvSpPr>
        <p:spPr>
          <a:xfrm>
            <a:off x="5791200" y="4876800"/>
            <a:ext cx="1905000" cy="1219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3.</a:t>
            </a:r>
          </a:p>
          <a:p>
            <a:pPr algn="ctr" fontAlgn="auto">
              <a:spcBef>
                <a:spcPts val="0"/>
              </a:spcBef>
              <a:spcAft>
                <a:spcPts val="0"/>
              </a:spcAft>
              <a:defRPr/>
            </a:pPr>
            <a:r>
              <a:rPr lang="en-US" dirty="0"/>
              <a:t>No Setup Cost</a:t>
            </a:r>
          </a:p>
          <a:p>
            <a:pPr algn="ctr" fontAlgn="auto">
              <a:spcBef>
                <a:spcPts val="0"/>
              </a:spcBef>
              <a:spcAft>
                <a:spcPts val="0"/>
              </a:spcAft>
              <a:defRPr/>
            </a:pPr>
            <a:r>
              <a:rPr lang="en-US" dirty="0"/>
              <a:t>On Each Host</a:t>
            </a:r>
          </a:p>
          <a:p>
            <a:pPr algn="ctr" fontAlgn="auto">
              <a:spcBef>
                <a:spcPts val="0"/>
              </a:spcBef>
              <a:spcAft>
                <a:spcPts val="0"/>
              </a:spcAft>
              <a:defRPr/>
            </a:pPr>
            <a:r>
              <a:rPr lang="en-US" dirty="0"/>
              <a:t>(Good)</a:t>
            </a:r>
          </a:p>
        </p:txBody>
      </p:sp>
      <p:cxnSp>
        <p:nvCxnSpPr>
          <p:cNvPr id="10" name="Straight Arrow Connector 9"/>
          <p:cNvCxnSpPr>
            <a:stCxn id="8" idx="0"/>
          </p:cNvCxnSpPr>
          <p:nvPr/>
        </p:nvCxnSpPr>
        <p:spPr>
          <a:xfrm rot="16200000" flipV="1">
            <a:off x="2609850" y="4400550"/>
            <a:ext cx="381000" cy="4191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rot="5400000" flipH="1" flipV="1">
            <a:off x="7620000" y="4495800"/>
            <a:ext cx="457200" cy="45720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876675" y="1828800"/>
            <a:ext cx="1600200" cy="3810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79</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fontAlgn="auto">
              <a:spcAft>
                <a:spcPts val="0"/>
              </a:spcAft>
              <a:defRPr/>
            </a:pPr>
            <a:r>
              <a:rPr lang="en-US" sz="2400" dirty="0" smtClean="0"/>
              <a:t>3.10: Comparing </a:t>
            </a:r>
            <a:r>
              <a:rPr lang="en-US" sz="2400" dirty="0" err="1" smtClean="0"/>
              <a:t>IPsec</a:t>
            </a:r>
            <a:r>
              <a:rPr lang="en-US" sz="2400" dirty="0" smtClean="0"/>
              <a:t> Transport and Tunnel Modes</a:t>
            </a:r>
            <a:endParaRPr lang="en-US" sz="2400" dirty="0"/>
          </a:p>
        </p:txBody>
      </p:sp>
      <p:graphicFrame>
        <p:nvGraphicFramePr>
          <p:cNvPr id="7" name="Table 6"/>
          <p:cNvGraphicFramePr>
            <a:graphicFrameLocks noGrp="1"/>
          </p:cNvGraphicFramePr>
          <p:nvPr/>
        </p:nvGraphicFramePr>
        <p:xfrm>
          <a:off x="152400" y="1066800"/>
          <a:ext cx="8839200" cy="5105400"/>
        </p:xfrm>
        <a:graphic>
          <a:graphicData uri="http://schemas.openxmlformats.org/drawingml/2006/table">
            <a:tbl>
              <a:tblPr/>
              <a:tblGrid>
                <a:gridCol w="2946400"/>
                <a:gridCol w="2946400"/>
                <a:gridCol w="2946400"/>
              </a:tblGrid>
              <a:tr h="330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6604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Uses an IPsec VPN Gateway?</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812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Cryptographic Protection</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All the way from the source host to the destination host, including the Internet and the two site networks.</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Only over the Internet between the IPsec gateways. Not within the two site networks.</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1336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Setup Costs</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High. Setup requires the creation of a digital certificate for each client and significant configuration work.</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Low. Only the IPsec gateways must implement IPsec, so only they need digital certificates and need to be configured.</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noAutofit/>
          </a:bodyPr>
          <a:lstStyle/>
          <a:p>
            <a:pPr fontAlgn="auto">
              <a:spcAft>
                <a:spcPts val="0"/>
              </a:spcAft>
              <a:defRPr/>
            </a:pPr>
            <a:r>
              <a:rPr lang="en-US" sz="2400" dirty="0" smtClean="0"/>
              <a:t>3.10: Comparing </a:t>
            </a:r>
            <a:r>
              <a:rPr lang="en-US" sz="2400" dirty="0" err="1" smtClean="0"/>
              <a:t>IPsec</a:t>
            </a:r>
            <a:r>
              <a:rPr lang="en-US" sz="2400" dirty="0" smtClean="0"/>
              <a:t> Transport and Tunnel Modes</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4173715966"/>
              </p:ext>
            </p:extLst>
          </p:nvPr>
        </p:nvGraphicFramePr>
        <p:xfrm>
          <a:off x="152400" y="1066800"/>
          <a:ext cx="8839200" cy="4191000"/>
        </p:xfrm>
        <a:graphic>
          <a:graphicData uri="http://schemas.openxmlformats.org/drawingml/2006/table">
            <a:tbl>
              <a:tblPr/>
              <a:tblGrid>
                <a:gridCol w="2946400"/>
                <a:gridCol w="2946400"/>
                <a:gridCol w="2946400"/>
              </a:tblGrid>
              <a:tr h="381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Characteristic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Transport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rgbClr val="FFFFFF"/>
                          </a:solidFill>
                          <a:effectLst/>
                          <a:latin typeface="Arial" charset="0"/>
                          <a:cs typeface="Times New Roman" pitchFamily="18" charset="0"/>
                        </a:rPr>
                        <a:t>Tunnel Mode</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808080"/>
                    </a:solidFill>
                  </a:tcPr>
                </a:tc>
              </a:tr>
              <a:tr h="2286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Firewall Friendliness</a:t>
                      </a:r>
                    </a:p>
                  </a:txBody>
                  <a:tcPr marL="107157" marR="107157"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Bad. A firewall at the border to a site cannot filter packets because the content is encrypted.</a:t>
                      </a:r>
                    </a:p>
                  </a:txBody>
                  <a:tcPr marL="107157" marR="107157" marT="0" marB="0" horzOverflow="overflow">
                    <a:lnL>
                      <a:noFill/>
                    </a:lnL>
                    <a:lnR>
                      <a:noFill/>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Good. Each packet is decrypted by the IPsec gateway. A border firewall after the IPsec gateway can filter the decrypted packet.</a:t>
                      </a:r>
                    </a:p>
                  </a:txBody>
                  <a:tcPr marL="107157" marR="107157"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524000">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The “Bottom Line”</a:t>
                      </a:r>
                    </a:p>
                  </a:txBody>
                  <a:tcPr marL="107157" marR="107157" marT="0" marB="0" horzOverflow="overflow">
                    <a:lnL w="1905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End-to-end security at high cost.</a:t>
                      </a:r>
                    </a:p>
                  </a:txBody>
                  <a:tcPr marL="107157" marR="107157" marT="0" marB="0" horzOverflow="overflow">
                    <a:lnL>
                      <a:noFill/>
                    </a:lnL>
                    <a:lnR>
                      <a:noFill/>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Low cost. Protects the packet over the most dangerous part of its journey.</a:t>
                      </a:r>
                    </a:p>
                  </a:txBody>
                  <a:tcPr marL="107157" marR="107157" marT="0" marB="0" horzOverflow="overflow">
                    <a:lnL>
                      <a:noFill/>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81</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152400"/>
            <a:ext cx="8229600" cy="715962"/>
          </a:xfrm>
        </p:spPr>
        <p:txBody>
          <a:bodyPr/>
          <a:lstStyle/>
          <a:p>
            <a:pPr fontAlgn="auto">
              <a:spcAft>
                <a:spcPts val="0"/>
              </a:spcAft>
              <a:defRPr/>
            </a:pPr>
            <a:r>
              <a:rPr lang="en-US" sz="2400" dirty="0" smtClean="0"/>
              <a:t>3.10: </a:t>
            </a:r>
            <a:r>
              <a:rPr lang="en-US" sz="2400" dirty="0" err="1" smtClean="0"/>
              <a:t>IPsec</a:t>
            </a:r>
            <a:r>
              <a:rPr lang="en-US" sz="2400" dirty="0" smtClean="0"/>
              <a:t> Security Associations</a:t>
            </a:r>
            <a:endParaRPr lang="en-US" sz="2400" dirty="0"/>
          </a:p>
        </p:txBody>
      </p:sp>
      <p:pic>
        <p:nvPicPr>
          <p:cNvPr id="98309"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3400" y="838200"/>
            <a:ext cx="8115300" cy="5131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82</a:t>
            </a:fld>
            <a:endParaRPr lang="en-US" dirty="0">
              <a:solidFill>
                <a:schemeClr val="bg1"/>
              </a:solidFill>
              <a:latin typeface="Lucida Sans Unicode"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push dir="d"/>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sp>
        <p:nvSpPr>
          <p:cNvPr id="6" name="Rectangle 6"/>
          <p:cNvSpPr txBox="1">
            <a:spLocks noGrp="1" noChangeArrowheads="1"/>
          </p:cNvSpPr>
          <p:nvPr/>
        </p:nvSpPr>
        <p:spPr bwMode="auto">
          <a:xfrm>
            <a:off x="6553200" y="6245225"/>
            <a:ext cx="2133600" cy="476250"/>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r" eaLnBrk="1" hangingPunct="1"/>
            <a:endParaRPr lang="en-US" sz="1400">
              <a:solidFill>
                <a:srgbClr val="000000"/>
              </a:solidFill>
              <a:effectLst>
                <a:outerShdw blurRad="38100" dist="38100" dir="2700000" algn="tl">
                  <a:srgbClr val="C0C0C0"/>
                </a:outerShdw>
              </a:effectLst>
              <a:cs typeface="Arial" charset="0"/>
            </a:endParaRPr>
          </a:p>
        </p:txBody>
      </p:sp>
      <p:pic>
        <p:nvPicPr>
          <p:cNvPr id="100355" name="Picture 3" descr="cid:3287383400_2177562"/>
          <p:cNvPicPr>
            <a:picLocks noChangeAspect="1" noChangeArrowheads="1"/>
          </p:cNvPicPr>
          <p:nvPr/>
        </p:nvPicPr>
        <p:blipFill>
          <a:blip r:embed="rId3" r:link="rId4">
            <a:extLst>
              <a:ext uri="{28A0092B-C50C-407E-A947-70E740481C1C}">
                <a14:useLocalDpi xmlns:a14="http://schemas.microsoft.com/office/drawing/2010/main"/>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10035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l="4652" t="12102" r="1891" b="4436"/>
          <a:stretch>
            <a:fillRect/>
          </a:stretch>
        </p:blipFill>
        <p:spPr bwMode="auto">
          <a:xfrm>
            <a:off x="685800" y="990600"/>
            <a:ext cx="7924800" cy="50190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868362"/>
          </a:xfrm>
        </p:spPr>
        <p:txBody>
          <a:bodyPr>
            <a:noAutofit/>
          </a:bodyPr>
          <a:lstStyle/>
          <a:p>
            <a:pPr eaLnBrk="1" fontAlgn="auto" hangingPunct="1">
              <a:spcAft>
                <a:spcPts val="0"/>
              </a:spcAft>
              <a:defRPr/>
            </a:pPr>
            <a:r>
              <a:rPr lang="en-US" sz="2400" dirty="0" smtClean="0"/>
              <a:t>3.1: Symmetric Key Encryption for Confidentiality</a:t>
            </a:r>
            <a:endParaRPr lang="en-US" sz="2400" dirty="0"/>
          </a:p>
        </p:txBody>
      </p:sp>
      <p:sp>
        <p:nvSpPr>
          <p:cNvPr id="6" name="Slide Number Placeholder 3"/>
          <p:cNvSpPr>
            <a:spLocks noGrp="1"/>
          </p:cNvSpPr>
          <p:nvPr>
            <p:ph type="sldNum" sz="quarter" idx="11"/>
          </p:nvPr>
        </p:nvSpPr>
        <p:spPr bwMode="auto">
          <a:xfrm>
            <a:off x="152400" y="6248400"/>
            <a:ext cx="1066800" cy="381000"/>
          </a:xfr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3-</a:t>
            </a:r>
            <a:fld id="{74EE50E7-F4B2-4775-93DE-F251AF126B51}" type="slidenum">
              <a:rPr lang="en-US" smtClean="0">
                <a:solidFill>
                  <a:schemeClr val="bg1"/>
                </a:solidFill>
                <a:latin typeface="Lucida Sans Unicode" pitchFamily="34" charset="0"/>
              </a:rPr>
              <a:pPr eaLnBrk="1" hangingPunct="1"/>
              <a:t>8</a:t>
            </a:fld>
            <a:endParaRPr lang="en-US" dirty="0">
              <a:solidFill>
                <a:schemeClr val="bg1"/>
              </a:solidFill>
              <a:latin typeface="Lucida Sans Unicode" pitchFamily="34" charset="0"/>
            </a:endParaRPr>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2.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3.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5.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ppt/theme/themeOverride6.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themeOverride>
</file>

<file path=docProps/app.xml><?xml version="1.0" encoding="utf-8"?>
<Properties xmlns="http://schemas.openxmlformats.org/officeDocument/2006/extended-properties" xmlns:vt="http://schemas.openxmlformats.org/officeDocument/2006/docPropsVTypes">
  <Template>Concourse</Template>
  <TotalTime>1105</TotalTime>
  <Words>3453</Words>
  <Application>Microsoft Office PowerPoint</Application>
  <PresentationFormat>On-screen Show (4:3)</PresentationFormat>
  <Paragraphs>753</Paragraphs>
  <Slides>85</Slides>
  <Notes>5</Notes>
  <HiddenSlides>43</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Arial</vt:lpstr>
      <vt:lpstr>Calibri</vt:lpstr>
      <vt:lpstr>Lucida Sans Unicode</vt:lpstr>
      <vt:lpstr>Tahoma</vt:lpstr>
      <vt:lpstr>Times New Roman</vt:lpstr>
      <vt:lpstr>Verdana</vt:lpstr>
      <vt:lpstr>Wingdings 2</vt:lpstr>
      <vt:lpstr>Wingdings 3</vt:lpstr>
      <vt:lpstr>Concourse</vt:lpstr>
      <vt:lpstr>1_Concourse</vt:lpstr>
      <vt:lpstr>Cryptography</vt:lpstr>
      <vt:lpstr>Learning Objectives</vt:lpstr>
      <vt:lpstr>PowerPoint Presentation</vt:lpstr>
      <vt:lpstr>Orientation</vt:lpstr>
      <vt:lpstr>What’s Next?</vt:lpstr>
      <vt:lpstr>3.1: Cryptography</vt:lpstr>
      <vt:lpstr>3.1: Cryptography</vt:lpstr>
      <vt:lpstr>3.1: Cryptography</vt:lpstr>
      <vt:lpstr>3.1: Symmetric Key Encryption for Confidentiality</vt:lpstr>
      <vt:lpstr>3.1: Example Symmetric Key Cipher (Fig. 3-2)</vt:lpstr>
      <vt:lpstr>3.1: Types of Ciphers</vt:lpstr>
      <vt:lpstr>3.1: Transposition Cipher</vt:lpstr>
      <vt:lpstr>3.1: Ciphers versus Codes</vt:lpstr>
      <vt:lpstr>3.1: Japanese Naval Operational Code JN-25 (Simplified)</vt:lpstr>
      <vt:lpstr>3.1: Key Length and Exhaustive Search Time</vt:lpstr>
      <vt:lpstr>3.1: Key Length and Exhaustive Search Time</vt:lpstr>
      <vt:lpstr>What’s Next?</vt:lpstr>
      <vt:lpstr>3.2: Major Symmetric Key Encryption Ciphers</vt:lpstr>
      <vt:lpstr>3.2: DES Block Encryption</vt:lpstr>
      <vt:lpstr>What’s Next?</vt:lpstr>
      <vt:lpstr>3.3: Cryptographic System Stages</vt:lpstr>
      <vt:lpstr>3.3: Cryptographic System Stages</vt:lpstr>
      <vt:lpstr>3.3: Cryptographic System Stages</vt:lpstr>
      <vt:lpstr>What’s Next?</vt:lpstr>
      <vt:lpstr>Stage 1: Selecting Security Methods and Parameters</vt:lpstr>
      <vt:lpstr>3.4: Selected SSL/TLS Cipher Suites</vt:lpstr>
      <vt:lpstr>What’s Next?</vt:lpstr>
      <vt:lpstr>Stage 2: Authentication</vt:lpstr>
      <vt:lpstr>3.5: Authentication: Supplicant, Verifier, and Credentials</vt:lpstr>
      <vt:lpstr>3.5: Hashing</vt:lpstr>
      <vt:lpstr>3.5: Hashing</vt:lpstr>
      <vt:lpstr>3.5: Hashing</vt:lpstr>
      <vt:lpstr>3.5: MS-CHAP Challenge-Response Authentication Protocol</vt:lpstr>
      <vt:lpstr>3.5: MS-CHAP Challenge-Response Authentication Protocol</vt:lpstr>
      <vt:lpstr>3.5: MS-CHAP Challenge-Response Authentication Protocol</vt:lpstr>
      <vt:lpstr>What’s Next?</vt:lpstr>
      <vt:lpstr>Stage 3: Keying</vt:lpstr>
      <vt:lpstr>3.6: Public Key Encryption for Confidentiality</vt:lpstr>
      <vt:lpstr>3.6: Public Key Encryption for Confidentiality</vt:lpstr>
      <vt:lpstr>3.6: Public Key Keying for Symmetric Session Keys</vt:lpstr>
      <vt:lpstr>3.6: Keying Using Diffie-Hellman Key Agreement</vt:lpstr>
      <vt:lpstr>3.6: Keying Using Diffie-Hellman Key Agreement</vt:lpstr>
      <vt:lpstr>What’s Next?</vt:lpstr>
      <vt:lpstr>Stage 4: Ongoing Communication</vt:lpstr>
      <vt:lpstr>3.7: Ongoing Communication</vt:lpstr>
      <vt:lpstr>3.7: Digital Signature for Message-by-Message Authentication</vt:lpstr>
      <vt:lpstr>3.7: Digital Signature for Message-by-Message Authentication</vt:lpstr>
      <vt:lpstr>3.7: Digital Signature for Message-by-Message Authentication</vt:lpstr>
      <vt:lpstr>3.7: Public Key Encryption for Confidentiality and Authentication</vt:lpstr>
      <vt:lpstr>3.7: Finding the True Party’s Public Key</vt:lpstr>
      <vt:lpstr>3.7: X.509 Digital Certificate Fields</vt:lpstr>
      <vt:lpstr>3.7: X.509 Digital Certificate Fields</vt:lpstr>
      <vt:lpstr>3.7: Digital certificate for Google.com</vt:lpstr>
      <vt:lpstr>3.7: Verifying the Digital Certificate</vt:lpstr>
      <vt:lpstr>3.7: Verifying the Digital Certificate</vt:lpstr>
      <vt:lpstr>3.7: Verifying the Digital Certificate</vt:lpstr>
      <vt:lpstr>3.7: Verifying the Digital Certificate</vt:lpstr>
      <vt:lpstr>3.7: Digital Signature and Digital Certificate in Authentication (overview)</vt:lpstr>
      <vt:lpstr>3.7: Message-by-Message Authentication</vt:lpstr>
      <vt:lpstr>3.7: Key-Hashed Message Authentication Code (HMAC)</vt:lpstr>
      <vt:lpstr>3.7: Key-Hashed Message Authentication Code (HMAC)</vt:lpstr>
      <vt:lpstr>3.7: Key-Hashed Message Authentication Code (HMAC)</vt:lpstr>
      <vt:lpstr>3.7: Nonrepudiation</vt:lpstr>
      <vt:lpstr>3.7: Nonrepudiation</vt:lpstr>
      <vt:lpstr>3.7: Replay Attacks and Defenses</vt:lpstr>
      <vt:lpstr>3.7: Replay Attacks and Defenses</vt:lpstr>
      <vt:lpstr>3.7: Core Cryptographic Processes</vt:lpstr>
      <vt:lpstr>What’s Next?</vt:lpstr>
      <vt:lpstr>3.8: Quantum Security</vt:lpstr>
      <vt:lpstr>3.8: Quantum Security</vt:lpstr>
      <vt:lpstr>3.8: Quantum Security</vt:lpstr>
      <vt:lpstr>What’s Next?</vt:lpstr>
      <vt:lpstr>3.9: Cryptographic Systems</vt:lpstr>
      <vt:lpstr>3.9: Virtual Private Networks (VPNs)</vt:lpstr>
      <vt:lpstr>What’s Next?</vt:lpstr>
      <vt:lpstr>3.10: Host-to-Host SSL/TLS VPN</vt:lpstr>
      <vt:lpstr>3.10: SSL/TLS and Remote Access VPN Using a Gateway</vt:lpstr>
      <vt:lpstr>3.10: IP Security (IPsec) versus SSL/TLS</vt:lpstr>
      <vt:lpstr>3.10: IPsec Operation: Tunnel and Transport Modes </vt:lpstr>
      <vt:lpstr>3.10: IPsec Operation: Tunnel and Transport Modes </vt:lpstr>
      <vt:lpstr>3.10: Comparing IPsec Transport and Tunnel Modes</vt:lpstr>
      <vt:lpstr>3.10: Comparing IPsec Transport and Tunnel Modes</vt:lpstr>
      <vt:lpstr>3.10: IPsec Security Associations</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270</cp:revision>
  <dcterms:created xsi:type="dcterms:W3CDTF">2009-03-16T04:19:02Z</dcterms:created>
  <dcterms:modified xsi:type="dcterms:W3CDTF">2015-03-11T00:27:43Z</dcterms:modified>
</cp:coreProperties>
</file>